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8"/>
  </p:notesMasterIdLst>
  <p:sldIdLst>
    <p:sldId id="256" r:id="rId2"/>
    <p:sldId id="267" r:id="rId3"/>
    <p:sldId id="258" r:id="rId4"/>
    <p:sldId id="306" r:id="rId5"/>
    <p:sldId id="313" r:id="rId6"/>
    <p:sldId id="314" r:id="rId7"/>
    <p:sldId id="315" r:id="rId8"/>
    <p:sldId id="307" r:id="rId9"/>
    <p:sldId id="325" r:id="rId10"/>
    <p:sldId id="326" r:id="rId11"/>
    <p:sldId id="327" r:id="rId12"/>
    <p:sldId id="328" r:id="rId13"/>
    <p:sldId id="329" r:id="rId14"/>
    <p:sldId id="330" r:id="rId15"/>
    <p:sldId id="331" r:id="rId16"/>
    <p:sldId id="332" r:id="rId17"/>
    <p:sldId id="316" r:id="rId18"/>
    <p:sldId id="308" r:id="rId19"/>
    <p:sldId id="309" r:id="rId20"/>
    <p:sldId id="318" r:id="rId21"/>
    <p:sldId id="319" r:id="rId22"/>
    <p:sldId id="320" r:id="rId23"/>
    <p:sldId id="322" r:id="rId24"/>
    <p:sldId id="321" r:id="rId25"/>
    <p:sldId id="317" r:id="rId26"/>
    <p:sldId id="333" r:id="rId27"/>
    <p:sldId id="341" r:id="rId28"/>
    <p:sldId id="342" r:id="rId29"/>
    <p:sldId id="343" r:id="rId30"/>
    <p:sldId id="344" r:id="rId31"/>
    <p:sldId id="346" r:id="rId32"/>
    <p:sldId id="347" r:id="rId33"/>
    <p:sldId id="348" r:id="rId34"/>
    <p:sldId id="345" r:id="rId35"/>
    <p:sldId id="349" r:id="rId36"/>
    <p:sldId id="353" r:id="rId37"/>
    <p:sldId id="354" r:id="rId38"/>
    <p:sldId id="356" r:id="rId39"/>
    <p:sldId id="310" r:id="rId40"/>
    <p:sldId id="323" r:id="rId41"/>
    <p:sldId id="311" r:id="rId42"/>
    <p:sldId id="324" r:id="rId43"/>
    <p:sldId id="334" r:id="rId44"/>
    <p:sldId id="336" r:id="rId45"/>
    <p:sldId id="335" r:id="rId46"/>
    <p:sldId id="337" r:id="rId47"/>
    <p:sldId id="350" r:id="rId48"/>
    <p:sldId id="351" r:id="rId49"/>
    <p:sldId id="355" r:id="rId50"/>
    <p:sldId id="338" r:id="rId51"/>
    <p:sldId id="312" r:id="rId52"/>
    <p:sldId id="352" r:id="rId53"/>
    <p:sldId id="304" r:id="rId54"/>
    <p:sldId id="271" r:id="rId55"/>
    <p:sldId id="272" r:id="rId56"/>
    <p:sldId id="263" r:id="rId57"/>
  </p:sldIdLst>
  <p:sldSz cx="12192000" cy="6858000"/>
  <p:notesSz cx="6858000" cy="9144000"/>
  <p:embeddedFontLst>
    <p:embeddedFont>
      <p:font typeface="Cambria" panose="02040503050406030204" pitchFamily="18" charset="0"/>
      <p:regular r:id="rId59"/>
      <p:bold r:id="rId60"/>
      <p:italic r:id="rId61"/>
      <p:boldItalic r:id="rId62"/>
    </p:embeddedFont>
    <p:embeddedFont>
      <p:font typeface="Calibri" panose="020F0502020204030204" pitchFamily="34" charset="0"/>
      <p:regular r:id="rId63"/>
      <p:bold r:id="rId64"/>
      <p:italic r:id="rId65"/>
      <p:boldItalic r:id="rId66"/>
    </p:embeddedFont>
    <p:embeddedFont>
      <p:font typeface="JetBrains Mono" panose="02000009000000000000" pitchFamily="49" charset="0"/>
      <p:regular r:id="rId67"/>
      <p:bold r:id="rId68"/>
      <p:italic r:id="rId69"/>
      <p:boldItalic r:id="rId70"/>
    </p:embeddedFont>
    <p:embeddedFont>
      <p:font typeface="Arial Unicode MS" panose="020B0604020202020204" pitchFamily="34" charset="-128"/>
      <p:regular r:id="rId71"/>
    </p:embeddedFont>
    <p:embeddedFont>
      <p:font typeface="Lato" panose="020B0604020202020204" charset="0"/>
      <p:regular r:id="rId72"/>
      <p:bold r:id="rId73"/>
      <p:italic r:id="rId74"/>
      <p:boldItalic r:id="rId75"/>
    </p:embeddedFont>
    <p:embeddedFont>
      <p:font typeface="Lato Black" panose="020B0604020202020204" charset="0"/>
      <p:bold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28" autoAdjust="0"/>
    <p:restoredTop sz="93643" autoAdjust="0"/>
  </p:normalViewPr>
  <p:slideViewPr>
    <p:cSldViewPr snapToGrid="0">
      <p:cViewPr>
        <p:scale>
          <a:sx n="125" d="100"/>
          <a:sy n="125" d="100"/>
        </p:scale>
        <p:origin x="374" y="-13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7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3075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82952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77157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15157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8325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146936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38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4055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60413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30402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5452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8553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891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2587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5319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08837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78901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23736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9035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589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5503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54407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4810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3860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73198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164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1492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37856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8456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5781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31765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43205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64386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881429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2815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8062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126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39456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8621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228506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801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51682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9381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26718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30775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694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504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0753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1230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en.wikipedia.org/wiki/Input/output" TargetMode="External"/><Relationship Id="rId5" Type="http://schemas.openxmlformats.org/officeDocument/2006/relationships/hyperlink" Target="https://en.wikipedia.org/wiki/Input_(computer_science)" TargetMode="External"/><Relationship Id="rId4" Type="http://schemas.openxmlformats.org/officeDocument/2006/relationships/hyperlink" Target="https://en.wikipedia.org/wiki/Computer_science"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tranduythanh.com/datasets/SalesTransactions.rar" TargetMode="Externa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kaggle.com/datasets"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hyperlink" Target="https://www.zillow.com/research/data/"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drive.google.com/drive/folders/1E7yzgWRC7kvPkBCCnRmgw7X3HaAi4tFF?usp=sharing" TargetMode="External"/><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sqlitebrowser.org/"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dev.mysql.com/downloads/workbench/"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hyperlink" Target="https://www.mongodb.com/try/download/community"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www.mediafire.com/file/8pd05w41bs2bbpl/databases.rar/file"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internetofwater.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jpe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smtClean="0">
                <a:solidFill>
                  <a:srgbClr val="002060"/>
                </a:solidFill>
                <a:latin typeface="Times New Roman" panose="02020603050405020304" pitchFamily="18" charset="0"/>
                <a:cs typeface="Times New Roman" panose="02020603050405020304" pitchFamily="18" charset="0"/>
              </a:rPr>
              <a:t>Dữ</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liệu</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Dữ </a:t>
            </a:r>
            <a:r>
              <a:rPr lang="vi-VN" sz="2800" dirty="0">
                <a:latin typeface="Cambria" panose="02040503050406030204" pitchFamily="18" charset="0"/>
              </a:rPr>
              <a:t>liệu giúp doanh nghiệp nắm bắt và nâng cao hiệu </a:t>
            </a:r>
            <a:r>
              <a:rPr lang="vi-VN" sz="2800" dirty="0" smtClean="0">
                <a:latin typeface="Cambria" panose="02040503050406030204" pitchFamily="18" charset="0"/>
              </a:rPr>
              <a:t>suất</a:t>
            </a:r>
            <a:endParaRPr lang="en-US" sz="2800" dirty="0" smtClean="0">
              <a:latin typeface="Cambria" panose="02040503050406030204" pitchFamily="18" charset="0"/>
            </a:endParaRPr>
          </a:p>
        </p:txBody>
      </p:sp>
      <p:sp>
        <p:nvSpPr>
          <p:cNvPr id="8" name="Rectangle 7"/>
          <p:cNvSpPr/>
          <p:nvPr/>
        </p:nvSpPr>
        <p:spPr>
          <a:xfrm>
            <a:off x="789175" y="1436304"/>
            <a:ext cx="10813468" cy="1200329"/>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hẳn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hỏi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lãnh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thấy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a:t>
            </a:r>
          </a:p>
        </p:txBody>
      </p:sp>
      <p:pic>
        <p:nvPicPr>
          <p:cNvPr id="12" name="Picture 11"/>
          <p:cNvPicPr>
            <a:picLocks noChangeAspect="1"/>
          </p:cNvPicPr>
          <p:nvPr/>
        </p:nvPicPr>
        <p:blipFill>
          <a:blip r:embed="rId3"/>
          <a:stretch>
            <a:fillRect/>
          </a:stretch>
        </p:blipFill>
        <p:spPr>
          <a:xfrm>
            <a:off x="3788556" y="2727969"/>
            <a:ext cx="5008487" cy="3276637"/>
          </a:xfrm>
          <a:prstGeom prst="rect">
            <a:avLst/>
          </a:prstGeom>
        </p:spPr>
      </p:pic>
      <p:sp>
        <p:nvSpPr>
          <p:cNvPr id="13" name="TextBox 12"/>
          <p:cNvSpPr txBox="1"/>
          <p:nvPr/>
        </p:nvSpPr>
        <p:spPr>
          <a:xfrm>
            <a:off x="5745600" y="6095942"/>
            <a:ext cx="1487908" cy="307777"/>
          </a:xfrm>
          <a:prstGeom prst="rect">
            <a:avLst/>
          </a:prstGeom>
          <a:noFill/>
        </p:spPr>
        <p:txBody>
          <a:bodyPr wrap="none" rtlCol="0">
            <a:spAutoFit/>
          </a:bodyPr>
          <a:lstStyle/>
          <a:p>
            <a:r>
              <a:rPr lang="en-US" dirty="0" smtClean="0"/>
              <a:t>Source: medium</a:t>
            </a:r>
            <a:endParaRPr lang="en-US" dirty="0"/>
          </a:p>
        </p:txBody>
      </p:sp>
    </p:spTree>
    <p:extLst>
      <p:ext uri="{BB962C8B-B14F-4D97-AF65-F5344CB8AC3E}">
        <p14:creationId xmlns:p14="http://schemas.microsoft.com/office/powerpoint/2010/main" val="16820591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Dữ </a:t>
            </a:r>
            <a:r>
              <a:rPr lang="vi-VN" sz="2800" dirty="0">
                <a:latin typeface="Cambria" panose="02040503050406030204" pitchFamily="18" charset="0"/>
              </a:rPr>
              <a:t>liệu giúp doanh nghiệp hiểu sâu người tiêu </a:t>
            </a:r>
            <a:r>
              <a:rPr lang="vi-VN" sz="2800" dirty="0" smtClean="0">
                <a:latin typeface="Cambria" panose="02040503050406030204" pitchFamily="18" charset="0"/>
              </a:rPr>
              <a:t>dùng</a:t>
            </a:r>
            <a:endParaRPr lang="en-US" sz="2800" dirty="0" smtClean="0">
              <a:latin typeface="Cambria" panose="02040503050406030204" pitchFamily="18" charset="0"/>
            </a:endParaRPr>
          </a:p>
        </p:txBody>
      </p:sp>
      <p:sp>
        <p:nvSpPr>
          <p:cNvPr id="8" name="Rectangle 7"/>
          <p:cNvSpPr/>
          <p:nvPr/>
        </p:nvSpPr>
        <p:spPr>
          <a:xfrm>
            <a:off x="728132" y="1511947"/>
            <a:ext cx="10971868" cy="1200329"/>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bao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chìa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a:t>
            </a:r>
          </a:p>
        </p:txBody>
      </p:sp>
      <p:pic>
        <p:nvPicPr>
          <p:cNvPr id="3074" name="Picture 2" descr="7 Ways to Consistently Deliver Great Customer Service | OpenSense Lab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715" y="2712276"/>
            <a:ext cx="5088302" cy="374760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46305" y="6406178"/>
            <a:ext cx="2492990" cy="307777"/>
          </a:xfrm>
          <a:prstGeom prst="rect">
            <a:avLst/>
          </a:prstGeom>
        </p:spPr>
        <p:txBody>
          <a:bodyPr wrap="none">
            <a:spAutoFit/>
          </a:bodyPr>
          <a:lstStyle/>
          <a:p>
            <a:r>
              <a:rPr lang="en-US" dirty="0" smtClean="0"/>
              <a:t>Source: opensenselabs.com</a:t>
            </a:r>
            <a:endParaRPr lang="en-US" dirty="0"/>
          </a:p>
        </p:txBody>
      </p:sp>
    </p:spTree>
    <p:extLst>
      <p:ext uri="{BB962C8B-B14F-4D97-AF65-F5344CB8AC3E}">
        <p14:creationId xmlns:p14="http://schemas.microsoft.com/office/powerpoint/2010/main" val="1599426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Dữ </a:t>
            </a:r>
            <a:r>
              <a:rPr lang="vi-VN" sz="2800" dirty="0">
                <a:latin typeface="Cambria" panose="02040503050406030204" pitchFamily="18" charset="0"/>
              </a:rPr>
              <a:t>liệu giúp cải thiện quy </a:t>
            </a:r>
            <a:r>
              <a:rPr lang="vi-VN" sz="2800" dirty="0" smtClean="0">
                <a:latin typeface="Cambria" panose="02040503050406030204" pitchFamily="18" charset="0"/>
              </a:rPr>
              <a:t>trình</a:t>
            </a:r>
            <a:endParaRPr lang="en-US" sz="2800" dirty="0" smtClean="0">
              <a:latin typeface="Cambria" panose="02040503050406030204" pitchFamily="18" charset="0"/>
            </a:endParaRPr>
          </a:p>
        </p:txBody>
      </p:sp>
      <p:sp>
        <p:nvSpPr>
          <p:cNvPr id="8" name="Rectangle 7"/>
          <p:cNvSpPr/>
          <p:nvPr/>
        </p:nvSpPr>
        <p:spPr>
          <a:xfrm>
            <a:off x="816000" y="1426103"/>
            <a:ext cx="11094910" cy="1938992"/>
          </a:xfrm>
          <a:prstGeom prst="rect">
            <a:avLst/>
          </a:prstGeom>
        </p:spPr>
        <p:txBody>
          <a:bodyPr wrap="square">
            <a:spAutoFit/>
          </a:bodyPr>
          <a:lstStyle/>
          <a:p>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cồng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kềnh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rườm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chia </a:t>
            </a:r>
            <a:r>
              <a:rPr lang="en-US" sz="2400" dirty="0" err="1">
                <a:latin typeface="Times New Roman" panose="02020603050405020304" pitchFamily="18" charset="0"/>
                <a:cs typeface="Times New Roman" panose="02020603050405020304" pitchFamily="18" charset="0"/>
              </a:rPr>
              <a:t>sẻ</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phòng</a:t>
            </a:r>
            <a:r>
              <a:rPr lang="en-US" sz="2400" dirty="0">
                <a:latin typeface="Times New Roman" panose="02020603050405020304" pitchFamily="18" charset="0"/>
                <a:cs typeface="Times New Roman" panose="02020603050405020304" pitchFamily="18" charset="0"/>
              </a:rPr>
              <a:t> ban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nắm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đã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thay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p>
        </p:txBody>
      </p:sp>
      <p:pic>
        <p:nvPicPr>
          <p:cNvPr id="10" name="Picture 9"/>
          <p:cNvPicPr>
            <a:picLocks noChangeAspect="1"/>
          </p:cNvPicPr>
          <p:nvPr/>
        </p:nvPicPr>
        <p:blipFill>
          <a:blip r:embed="rId3"/>
          <a:stretch>
            <a:fillRect/>
          </a:stretch>
        </p:blipFill>
        <p:spPr>
          <a:xfrm>
            <a:off x="3808799" y="3400868"/>
            <a:ext cx="6805947" cy="2721288"/>
          </a:xfrm>
          <a:prstGeom prst="rect">
            <a:avLst/>
          </a:prstGeom>
        </p:spPr>
      </p:pic>
      <p:sp>
        <p:nvSpPr>
          <p:cNvPr id="12" name="Rectangle 11"/>
          <p:cNvSpPr/>
          <p:nvPr/>
        </p:nvSpPr>
        <p:spPr>
          <a:xfrm>
            <a:off x="6292800" y="6209957"/>
            <a:ext cx="2372765" cy="307777"/>
          </a:xfrm>
          <a:prstGeom prst="rect">
            <a:avLst/>
          </a:prstGeom>
        </p:spPr>
        <p:txBody>
          <a:bodyPr wrap="none">
            <a:spAutoFit/>
          </a:bodyPr>
          <a:lstStyle/>
          <a:p>
            <a:r>
              <a:rPr lang="en-US" dirty="0" smtClean="0"/>
              <a:t>Source: ntaskmanager.com</a:t>
            </a:r>
            <a:endParaRPr lang="en-US" dirty="0"/>
          </a:p>
        </p:txBody>
      </p:sp>
    </p:spTree>
    <p:extLst>
      <p:ext uri="{BB962C8B-B14F-4D97-AF65-F5344CB8AC3E}">
        <p14:creationId xmlns:p14="http://schemas.microsoft.com/office/powerpoint/2010/main" val="350292492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vi-VN" sz="2800" dirty="0" smtClean="0">
                <a:latin typeface="Cambria" panose="02040503050406030204" pitchFamily="18" charset="0"/>
              </a:rPr>
              <a:t>Phát </a:t>
            </a:r>
            <a:r>
              <a:rPr lang="vi-VN" sz="2800" dirty="0">
                <a:latin typeface="Cambria" panose="02040503050406030204" pitchFamily="18" charset="0"/>
              </a:rPr>
              <a:t>hiện cơ hội, thách thức trong tương </a:t>
            </a:r>
            <a:r>
              <a:rPr lang="vi-VN" sz="2800" dirty="0" smtClean="0">
                <a:latin typeface="Cambria" panose="02040503050406030204" pitchFamily="18" charset="0"/>
              </a:rPr>
              <a:t>lai</a:t>
            </a:r>
            <a:endParaRPr lang="vi-VN" sz="2800" dirty="0">
              <a:latin typeface="Cambria" panose="02040503050406030204" pitchFamily="18" charset="0"/>
            </a:endParaRPr>
          </a:p>
        </p:txBody>
      </p:sp>
      <p:sp>
        <p:nvSpPr>
          <p:cNvPr id="8" name="Rectangle 7"/>
          <p:cNvSpPr/>
          <p:nvPr/>
        </p:nvSpPr>
        <p:spPr>
          <a:xfrm>
            <a:off x="636398" y="1562581"/>
            <a:ext cx="11119024" cy="4154984"/>
          </a:xfrm>
          <a:prstGeom prst="rect">
            <a:avLst/>
          </a:prstGeom>
        </p:spPr>
        <p:txBody>
          <a:bodyPr wrap="square">
            <a:spAutoFit/>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nay.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giới</a:t>
            </a:r>
            <a:r>
              <a:rPr lang="en-US" sz="2400" dirty="0">
                <a:latin typeface="Times New Roman" panose="02020603050405020304" pitchFamily="18" charset="0"/>
                <a:cs typeface="Times New Roman" panose="02020603050405020304" pitchFamily="18" charset="0"/>
              </a:rPr>
              <a:t>, con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khăn</a:t>
            </a:r>
            <a:r>
              <a:rPr lang="en-US" sz="2400" dirty="0" smtClean="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Tuy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đặt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chóng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chính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bảo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riêng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tư</a:t>
            </a:r>
            <a:r>
              <a:rPr lang="en-US" sz="2400" dirty="0">
                <a:latin typeface="Times New Roman" panose="02020603050405020304" pitchFamily="18" charset="0"/>
                <a:cs typeface="Times New Roman" panose="02020603050405020304" pitchFamily="18" charset="0"/>
              </a:rPr>
              <a:t>, an </a:t>
            </a:r>
            <a:r>
              <a:rPr lang="en-US" sz="2400" dirty="0" err="1">
                <a:latin typeface="Times New Roman" panose="02020603050405020304" pitchFamily="18" charset="0"/>
                <a:cs typeface="Times New Roman" panose="02020603050405020304" pitchFamily="18" charset="0"/>
              </a:rPr>
              <a:t>ninh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hữu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thức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nữa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hậu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a:t>
            </a: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2264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n</a:t>
            </a:r>
            <a:r>
              <a:rPr lang="vi-VN" sz="2800" dirty="0" smtClean="0">
                <a:latin typeface="Cambria" panose="02040503050406030204" pitchFamily="18" charset="0"/>
              </a:rPr>
              <a:t>guồn </a:t>
            </a:r>
            <a:r>
              <a:rPr lang="vi-VN" sz="2800" dirty="0">
                <a:latin typeface="Cambria" panose="02040503050406030204" pitchFamily="18" charset="0"/>
              </a:rPr>
              <a:t>tin cốt lõi để thực hiện các nghiên </a:t>
            </a:r>
            <a:r>
              <a:rPr lang="vi-VN" sz="2800" dirty="0" smtClean="0">
                <a:latin typeface="Cambria" panose="02040503050406030204" pitchFamily="18" charset="0"/>
              </a:rPr>
              <a:t>cứu</a:t>
            </a:r>
            <a:endParaRPr lang="vi-VN" sz="2800" dirty="0">
              <a:latin typeface="Cambria" panose="02040503050406030204" pitchFamily="18" charset="0"/>
            </a:endParaRPr>
          </a:p>
        </p:txBody>
      </p:sp>
      <p:sp>
        <p:nvSpPr>
          <p:cNvPr id="8" name="Rectangle 7"/>
          <p:cNvSpPr/>
          <p:nvPr/>
        </p:nvSpPr>
        <p:spPr>
          <a:xfrm>
            <a:off x="1003200" y="1569547"/>
            <a:ext cx="10264800" cy="1569660"/>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thực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hoặc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rút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ta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hỗ</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a:t>
            </a:r>
          </a:p>
        </p:txBody>
      </p:sp>
      <p:pic>
        <p:nvPicPr>
          <p:cNvPr id="6146" name="Picture 2" descr="The Importance of Design Plans for Data Science | D-La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199" y="2854675"/>
            <a:ext cx="5256001" cy="326748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135600" y="6223616"/>
            <a:ext cx="1875835" cy="307777"/>
          </a:xfrm>
          <a:prstGeom prst="rect">
            <a:avLst/>
          </a:prstGeom>
        </p:spPr>
        <p:txBody>
          <a:bodyPr wrap="none">
            <a:spAutoFit/>
          </a:bodyPr>
          <a:lstStyle/>
          <a:p>
            <a:r>
              <a:rPr lang="en-US" dirty="0" smtClean="0"/>
              <a:t>Source: berkeley.edu</a:t>
            </a:r>
            <a:endParaRPr lang="en-US" dirty="0"/>
          </a:p>
        </p:txBody>
      </p:sp>
    </p:spTree>
    <p:extLst>
      <p:ext uri="{BB962C8B-B14F-4D97-AF65-F5344CB8AC3E}">
        <p14:creationId xmlns:p14="http://schemas.microsoft.com/office/powerpoint/2010/main" val="13379197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đ</a:t>
            </a:r>
            <a:r>
              <a:rPr lang="vi-VN" sz="2800" dirty="0" smtClean="0">
                <a:latin typeface="Cambria" panose="02040503050406030204" pitchFamily="18" charset="0"/>
              </a:rPr>
              <a:t>em </a:t>
            </a:r>
            <a:r>
              <a:rPr lang="vi-VN" sz="2800" dirty="0">
                <a:latin typeface="Cambria" panose="02040503050406030204" pitchFamily="18" charset="0"/>
              </a:rPr>
              <a:t>lại doanh thu cho doanh </a:t>
            </a:r>
            <a:r>
              <a:rPr lang="vi-VN" sz="2800" dirty="0" smtClean="0">
                <a:latin typeface="Cambria" panose="02040503050406030204" pitchFamily="18" charset="0"/>
              </a:rPr>
              <a:t>nghiệp</a:t>
            </a:r>
            <a:endParaRPr lang="vi-VN" sz="2800" dirty="0">
              <a:latin typeface="Cambria" panose="02040503050406030204" pitchFamily="18" charset="0"/>
            </a:endParaRPr>
          </a:p>
        </p:txBody>
      </p:sp>
      <p:sp>
        <p:nvSpPr>
          <p:cNvPr id="8" name="Rectangle 7"/>
          <p:cNvSpPr/>
          <p:nvPr/>
        </p:nvSpPr>
        <p:spPr>
          <a:xfrm>
            <a:off x="787200" y="1483703"/>
            <a:ext cx="10948800" cy="1938992"/>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hiểu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rõ</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cũng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hội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bền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hoá</a:t>
            </a:r>
            <a:r>
              <a:rPr lang="en-US" sz="2400" dirty="0">
                <a:latin typeface="Times New Roman" panose="02020603050405020304" pitchFamily="18" charset="0"/>
                <a:cs typeface="Times New Roman" panose="02020603050405020304" pitchFamily="18" charset="0"/>
              </a:rPr>
              <a:t> chi </a:t>
            </a:r>
            <a:r>
              <a:rPr lang="en-US" sz="2400" dirty="0" err="1">
                <a:latin typeface="Times New Roman" panose="02020603050405020304" pitchFamily="18" charset="0"/>
                <a:cs typeface="Times New Roman" panose="02020603050405020304" pitchFamily="18" charset="0"/>
              </a:rPr>
              <a:t>phí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nhuận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nguồn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tài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nguyên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triển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vượt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bậc</a:t>
            </a:r>
            <a:r>
              <a:rPr lang="en-US" sz="2400" dirty="0">
                <a:latin typeface="Times New Roman" panose="02020603050405020304" pitchFamily="18" charset="0"/>
                <a:cs typeface="Times New Roman" panose="02020603050405020304" pitchFamily="18" charset="0"/>
              </a:rPr>
              <a:t>.</a:t>
            </a:r>
          </a:p>
        </p:txBody>
      </p:sp>
      <p:pic>
        <p:nvPicPr>
          <p:cNvPr id="7170" name="Picture 2" descr="Market analysis - Free business and finance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975" y="3370392"/>
            <a:ext cx="2692007" cy="2692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910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Dữ </a:t>
            </a:r>
            <a:r>
              <a:rPr lang="vi-VN" sz="2800" dirty="0">
                <a:latin typeface="Cambria" panose="02040503050406030204" pitchFamily="18" charset="0"/>
              </a:rPr>
              <a:t>liệu giúp giải quyết </a:t>
            </a:r>
            <a:r>
              <a:rPr lang="en-US" sz="2800" dirty="0" err="1" smtClean="0">
                <a:latin typeface="Cambria" panose="02040503050406030204" pitchFamily="18" charset="0"/>
              </a:rPr>
              <a:t>nhiều</a:t>
            </a:r>
            <a:r>
              <a:rPr lang="en-US" sz="2800" dirty="0" smtClean="0">
                <a:latin typeface="Cambria" panose="02040503050406030204" pitchFamily="18" charset="0"/>
              </a:rPr>
              <a:t> </a:t>
            </a:r>
            <a:r>
              <a:rPr lang="vi-VN" sz="2800" dirty="0" smtClean="0">
                <a:latin typeface="Cambria" panose="02040503050406030204" pitchFamily="18" charset="0"/>
              </a:rPr>
              <a:t>vấn đề</a:t>
            </a:r>
            <a:r>
              <a:rPr lang="en-US" sz="2800" dirty="0" smtClean="0">
                <a:latin typeface="Cambria" panose="02040503050406030204" pitchFamily="18" charset="0"/>
              </a:rPr>
              <a:t> </a:t>
            </a:r>
            <a:r>
              <a:rPr lang="en-US" sz="2800" dirty="0" err="1" smtClean="0">
                <a:latin typeface="Cambria" panose="02040503050406030204" pitchFamily="18" charset="0"/>
              </a:rPr>
              <a:t>gặp</a:t>
            </a:r>
            <a:r>
              <a:rPr lang="en-US" sz="2800" dirty="0" smtClean="0">
                <a:latin typeface="Cambria" panose="02040503050406030204" pitchFamily="18" charset="0"/>
              </a:rPr>
              <a:t> </a:t>
            </a:r>
            <a:r>
              <a:rPr lang="en-US" sz="2800" dirty="0" err="1" smtClean="0">
                <a:latin typeface="Cambria" panose="02040503050406030204" pitchFamily="18" charset="0"/>
              </a:rPr>
              <a:t>phải</a:t>
            </a:r>
            <a:endParaRPr lang="vi-VN" sz="2800" dirty="0">
              <a:latin typeface="Cambria" panose="02040503050406030204" pitchFamily="18" charset="0"/>
            </a:endParaRPr>
          </a:p>
        </p:txBody>
      </p:sp>
      <p:sp>
        <p:nvSpPr>
          <p:cNvPr id="8" name="Rectangle 7"/>
          <p:cNvSpPr/>
          <p:nvPr/>
        </p:nvSpPr>
        <p:spPr>
          <a:xfrm>
            <a:off x="801600" y="1497825"/>
            <a:ext cx="10804800" cy="4154984"/>
          </a:xfrm>
          <a:prstGeom prst="rect">
            <a:avLst/>
          </a:prstGeom>
        </p:spPr>
        <p:txBody>
          <a:bodyPr wrap="square">
            <a:spAutoFit/>
          </a:bodyPr>
          <a:lstStyle/>
          <a:p>
            <a:pPr marL="342900" indent="-3429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Mọi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marketing,…</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luôn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chiến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Việc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theo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dõi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xem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xét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sự</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cố</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suất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mình</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Dữ liệu giúp giải quyết các vấn đề bằng cách cung cấp cho chúng ta những thông tin chuyên sâu về nguyên nhân, tình trạng, và giải pháp của các vấn đề. Dữ liệu cũng giúp chúng ta dự đoán và phòng ngừa các vấn đề tiềm ẩn, cũng như đánh giá hiệu quả của các biện pháp giải quyết. Dữ liệu là một công cụ mạnh mẽ để hỗ trợ quyết định và hành động.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16711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smtClean="0">
                  <a:latin typeface="Cambria" panose="02040503050406030204" pitchFamily="18" charset="0"/>
                </a:rPr>
                <a:t>Thảo</a:t>
              </a:r>
              <a:r>
                <a:rPr lang="en-US" sz="2800" b="1" dirty="0" smtClean="0">
                  <a:latin typeface="Cambria" panose="02040503050406030204" pitchFamily="18" charset="0"/>
                </a:rPr>
                <a:t> </a:t>
              </a:r>
              <a:r>
                <a:rPr lang="en-US" sz="2800" b="1" dirty="0" err="1" smtClean="0">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Hãy</a:t>
            </a:r>
            <a:r>
              <a:rPr lang="en-US" sz="2800" dirty="0" smtClean="0">
                <a:latin typeface="Cambria" panose="02040503050406030204" pitchFamily="18" charset="0"/>
              </a:rPr>
              <a:t> </a:t>
            </a:r>
            <a:r>
              <a:rPr lang="en-US" sz="2800" dirty="0" err="1" smtClean="0">
                <a:latin typeface="Cambria" panose="02040503050406030204" pitchFamily="18" charset="0"/>
              </a:rPr>
              <a:t>đưa</a:t>
            </a:r>
            <a:r>
              <a:rPr lang="en-US" sz="2800" dirty="0" smtClean="0">
                <a:latin typeface="Cambria" panose="02040503050406030204" pitchFamily="18" charset="0"/>
              </a:rPr>
              <a:t> </a:t>
            </a:r>
            <a:r>
              <a:rPr lang="en-US" sz="2800" dirty="0" err="1" smtClean="0">
                <a:latin typeface="Cambria" panose="02040503050406030204" pitchFamily="18" charset="0"/>
              </a:rPr>
              <a:t>ra</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vai</a:t>
            </a:r>
            <a:r>
              <a:rPr lang="en-US" sz="2800" dirty="0" smtClean="0">
                <a:latin typeface="Cambria" panose="02040503050406030204" pitchFamily="18" charset="0"/>
              </a:rPr>
              <a:t> </a:t>
            </a:r>
            <a:r>
              <a:rPr lang="en-US" sz="2800" dirty="0" err="1" smtClean="0">
                <a:latin typeface="Cambria" panose="02040503050406030204" pitchFamily="18" charset="0"/>
              </a:rPr>
              <a:t>trò</a:t>
            </a:r>
            <a:r>
              <a:rPr lang="en-US" sz="2800" dirty="0" smtClean="0">
                <a:latin typeface="Cambria" panose="02040503050406030204" pitchFamily="18" charset="0"/>
              </a:rPr>
              <a:t>/</a:t>
            </a:r>
            <a:r>
              <a:rPr lang="en-US" sz="2800" dirty="0" err="1" smtClean="0">
                <a:latin typeface="Cambria" panose="02040503050406030204" pitchFamily="18" charset="0"/>
              </a:rPr>
              <a:t>tầm</a:t>
            </a:r>
            <a:r>
              <a:rPr lang="en-US" sz="2800" dirty="0" smtClean="0">
                <a:latin typeface="Cambria" panose="02040503050406030204" pitchFamily="18" charset="0"/>
              </a:rPr>
              <a:t> </a:t>
            </a:r>
            <a:r>
              <a:rPr lang="en-US" sz="2800" dirty="0" err="1" smtClean="0">
                <a:latin typeface="Cambria" panose="02040503050406030204" pitchFamily="18" charset="0"/>
              </a:rPr>
              <a:t>quan</a:t>
            </a:r>
            <a:r>
              <a:rPr lang="en-US" sz="2800" dirty="0" smtClean="0">
                <a:latin typeface="Cambria" panose="02040503050406030204" pitchFamily="18" charset="0"/>
              </a:rPr>
              <a:t> </a:t>
            </a:r>
            <a:r>
              <a:rPr lang="en-US" sz="2800" dirty="0" err="1" smtClean="0">
                <a:latin typeface="Cambria" panose="02040503050406030204" pitchFamily="18" charset="0"/>
              </a:rPr>
              <a:t>trọng</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cũng</a:t>
            </a:r>
            <a:r>
              <a:rPr lang="en-US" sz="2800" dirty="0" smtClean="0">
                <a:latin typeface="Cambria" panose="02040503050406030204" pitchFamily="18" charset="0"/>
              </a:rPr>
              <a:t> </a:t>
            </a:r>
            <a:r>
              <a:rPr lang="en-US" sz="2800" dirty="0" err="1" smtClean="0">
                <a:latin typeface="Cambria" panose="02040503050406030204" pitchFamily="18" charset="0"/>
              </a:rPr>
              <a:t>như</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Skill </a:t>
            </a:r>
            <a:r>
              <a:rPr lang="en-US" sz="2800" dirty="0" err="1" smtClean="0">
                <a:latin typeface="Cambria" panose="02040503050406030204" pitchFamily="18" charset="0"/>
              </a:rPr>
              <a:t>đối</a:t>
            </a:r>
            <a:r>
              <a:rPr lang="en-US" sz="2800" dirty="0" smtClean="0">
                <a:latin typeface="Cambria" panose="02040503050406030204" pitchFamily="18" charset="0"/>
              </a:rPr>
              <a:t> </a:t>
            </a:r>
            <a:r>
              <a:rPr lang="en-US" sz="2800" dirty="0" err="1" smtClean="0">
                <a:latin typeface="Cambria" panose="02040503050406030204" pitchFamily="18" charset="0"/>
              </a:rPr>
              <a:t>với</a:t>
            </a:r>
            <a:r>
              <a:rPr lang="en-US" sz="2800" dirty="0" smtClean="0">
                <a:latin typeface="Cambria" panose="02040503050406030204" pitchFamily="18" charset="0"/>
              </a:rPr>
              <a:t> (40 </a:t>
            </a:r>
            <a:r>
              <a:rPr lang="en-US" sz="2800" dirty="0" err="1" smtClean="0">
                <a:latin typeface="Cambria" panose="02040503050406030204" pitchFamily="18" charset="0"/>
              </a:rPr>
              <a:t>phút</a:t>
            </a:r>
            <a:r>
              <a:rPr lang="en-US" sz="2800" dirty="0" smtClean="0">
                <a:latin typeface="Cambria" panose="02040503050406030204" pitchFamily="18" charset="0"/>
              </a:rPr>
              <a:t>, </a:t>
            </a:r>
            <a:r>
              <a:rPr lang="en-US" sz="2800" dirty="0" err="1" smtClean="0">
                <a:latin typeface="Cambria" panose="02040503050406030204" pitchFamily="18" charset="0"/>
              </a:rPr>
              <a:t>soạn</a:t>
            </a:r>
            <a:r>
              <a:rPr lang="en-US" sz="2800" dirty="0" smtClean="0">
                <a:latin typeface="Cambria" panose="02040503050406030204" pitchFamily="18" charset="0"/>
              </a:rPr>
              <a:t> </a:t>
            </a:r>
            <a:r>
              <a:rPr lang="en-US" sz="2800" dirty="0" err="1" smtClean="0">
                <a:latin typeface="Cambria" panose="02040503050406030204" pitchFamily="18" charset="0"/>
              </a:rPr>
              <a:t>bằng</a:t>
            </a:r>
            <a:r>
              <a:rPr lang="en-US" sz="2800" dirty="0" smtClean="0">
                <a:latin typeface="Cambria" panose="02040503050406030204" pitchFamily="18" charset="0"/>
              </a:rPr>
              <a:t> </a:t>
            </a:r>
            <a:r>
              <a:rPr lang="en-US" sz="2800" dirty="0" err="1" smtClean="0">
                <a:latin typeface="Cambria" panose="02040503050406030204" pitchFamily="18" charset="0"/>
              </a:rPr>
              <a:t>Powerpoint</a:t>
            </a:r>
            <a:r>
              <a:rPr lang="en-US" sz="2800" dirty="0" smtClean="0">
                <a:latin typeface="Cambria" panose="02040503050406030204" pitchFamily="18" charset="0"/>
              </a:rPr>
              <a:t>):</a:t>
            </a:r>
          </a:p>
          <a:p>
            <a:pPr marL="857250" lvl="1" indent="-457200" algn="just">
              <a:buFont typeface="+mj-lt"/>
              <a:buAutoNum type="arabicPeriod"/>
            </a:pPr>
            <a:r>
              <a:rPr lang="en-US" sz="2400" dirty="0">
                <a:latin typeface="Cambria" panose="02040503050406030204" pitchFamily="18" charset="0"/>
              </a:rPr>
              <a:t>Business analyst</a:t>
            </a:r>
          </a:p>
          <a:p>
            <a:pPr marL="857250" lvl="1" indent="-457200" algn="just">
              <a:buFont typeface="+mj-lt"/>
              <a:buAutoNum type="arabicPeriod"/>
            </a:pPr>
            <a:r>
              <a:rPr lang="en-US" sz="2400" dirty="0">
                <a:latin typeface="Cambria" panose="02040503050406030204" pitchFamily="18" charset="0"/>
              </a:rPr>
              <a:t>Data Analyst</a:t>
            </a:r>
          </a:p>
          <a:p>
            <a:pPr marL="857250" lvl="1" indent="-457200" algn="just">
              <a:buFont typeface="+mj-lt"/>
              <a:buAutoNum type="arabicPeriod"/>
            </a:pPr>
            <a:r>
              <a:rPr lang="en-US" sz="2400" dirty="0">
                <a:latin typeface="Cambria" panose="02040503050406030204" pitchFamily="18" charset="0"/>
              </a:rPr>
              <a:t>Data Scientists</a:t>
            </a:r>
          </a:p>
          <a:p>
            <a:pPr marL="857250" lvl="1" indent="-457200" algn="just">
              <a:buFont typeface="+mj-lt"/>
              <a:buAutoNum type="arabicPeriod"/>
            </a:pPr>
            <a:r>
              <a:rPr lang="en-US" sz="2400" dirty="0">
                <a:latin typeface="Cambria" panose="02040503050406030204" pitchFamily="18" charset="0"/>
              </a:rPr>
              <a:t>Machine Learning Engineer</a:t>
            </a:r>
          </a:p>
          <a:p>
            <a:pPr marL="857250" lvl="1" indent="-457200" algn="just">
              <a:buFont typeface="+mj-lt"/>
              <a:buAutoNum type="arabicPeriod"/>
            </a:pPr>
            <a:r>
              <a:rPr lang="en-US" sz="2400" dirty="0">
                <a:latin typeface="Cambria" panose="02040503050406030204" pitchFamily="18" charset="0"/>
              </a:rPr>
              <a:t>Data </a:t>
            </a:r>
            <a:r>
              <a:rPr lang="en-US" sz="2400" dirty="0" smtClean="0">
                <a:latin typeface="Cambria" panose="02040503050406030204" pitchFamily="18" charset="0"/>
              </a:rPr>
              <a:t>Engineer</a:t>
            </a:r>
          </a:p>
          <a:p>
            <a:pPr marL="400050" lvl="1" indent="0" algn="just">
              <a:buNone/>
            </a:pPr>
            <a:endParaRPr lang="en-US" sz="2400" dirty="0">
              <a:latin typeface="Cambria" panose="02040503050406030204" pitchFamily="18" charset="0"/>
            </a:endParaRPr>
          </a:p>
          <a:p>
            <a:pPr marL="400050" lvl="1" indent="0" algn="just">
              <a:buNone/>
            </a:pPr>
            <a:r>
              <a:rPr lang="en-US" sz="2400" dirty="0" err="1" smtClean="0">
                <a:latin typeface="Cambria" panose="02040503050406030204" pitchFamily="18" charset="0"/>
              </a:rPr>
              <a:t>Mỗi</a:t>
            </a:r>
            <a:r>
              <a:rPr lang="en-US" sz="2400" dirty="0" smtClean="0">
                <a:latin typeface="Cambria" panose="02040503050406030204" pitchFamily="18" charset="0"/>
              </a:rPr>
              <a:t> </a:t>
            </a:r>
            <a:r>
              <a:rPr lang="en-US" sz="2400" dirty="0" err="1" smtClean="0">
                <a:latin typeface="Cambria" panose="02040503050406030204" pitchFamily="18" charset="0"/>
              </a:rPr>
              <a:t>một</a:t>
            </a:r>
            <a:r>
              <a:rPr lang="en-US" sz="2400" dirty="0" smtClean="0">
                <a:latin typeface="Cambria" panose="02040503050406030204" pitchFamily="18" charset="0"/>
              </a:rPr>
              <a:t> </a:t>
            </a:r>
            <a:r>
              <a:rPr lang="en-US" sz="2400" dirty="0" err="1" smtClean="0">
                <a:latin typeface="Cambria" panose="02040503050406030204" pitchFamily="18" charset="0"/>
              </a:rPr>
              <a:t>Sinh</a:t>
            </a:r>
            <a:r>
              <a:rPr lang="en-US" sz="2400" dirty="0" smtClean="0">
                <a:latin typeface="Cambria" panose="02040503050406030204" pitchFamily="18" charset="0"/>
              </a:rPr>
              <a:t> </a:t>
            </a:r>
            <a:r>
              <a:rPr lang="en-US" sz="2400" dirty="0" err="1" smtClean="0">
                <a:latin typeface="Cambria" panose="02040503050406030204" pitchFamily="18" charset="0"/>
              </a:rPr>
              <a:t>viên</a:t>
            </a:r>
            <a:r>
              <a:rPr lang="en-US" sz="2400" dirty="0" smtClean="0">
                <a:latin typeface="Cambria" panose="02040503050406030204" pitchFamily="18" charset="0"/>
              </a:rPr>
              <a:t> </a:t>
            </a:r>
            <a:r>
              <a:rPr lang="en-US" sz="2400" dirty="0" err="1" smtClean="0">
                <a:latin typeface="Cambria" panose="02040503050406030204" pitchFamily="18" charset="0"/>
              </a:rPr>
              <a:t>làm</a:t>
            </a:r>
            <a:r>
              <a:rPr lang="en-US" sz="2400" dirty="0" smtClean="0">
                <a:latin typeface="Cambria" panose="02040503050406030204" pitchFamily="18" charset="0"/>
              </a:rPr>
              <a:t> </a:t>
            </a:r>
            <a:r>
              <a:rPr lang="en-US" sz="2400" dirty="0" err="1" smtClean="0">
                <a:latin typeface="Cambria" panose="02040503050406030204" pitchFamily="18" charset="0"/>
              </a:rPr>
              <a:t>xong</a:t>
            </a:r>
            <a:r>
              <a:rPr lang="en-US" sz="2400" dirty="0" smtClean="0">
                <a:latin typeface="Cambria" panose="02040503050406030204" pitchFamily="18" charset="0"/>
              </a:rPr>
              <a:t> </a:t>
            </a:r>
            <a:r>
              <a:rPr lang="en-US" sz="2400" dirty="0" err="1" smtClean="0">
                <a:latin typeface="Cambria" panose="02040503050406030204" pitchFamily="18" charset="0"/>
              </a:rPr>
              <a:t>thì</a:t>
            </a:r>
            <a:r>
              <a:rPr lang="en-US" sz="2400" dirty="0" smtClean="0">
                <a:latin typeface="Cambria" panose="02040503050406030204" pitchFamily="18" charset="0"/>
              </a:rPr>
              <a:t> submit </a:t>
            </a:r>
            <a:r>
              <a:rPr lang="en-US" sz="2400" dirty="0" err="1" smtClean="0">
                <a:latin typeface="Cambria" panose="02040503050406030204" pitchFamily="18" charset="0"/>
              </a:rPr>
              <a:t>trên</a:t>
            </a:r>
            <a:r>
              <a:rPr lang="en-US" sz="2400" dirty="0" smtClean="0">
                <a:latin typeface="Cambria" panose="02040503050406030204" pitchFamily="18" charset="0"/>
              </a:rPr>
              <a:t> LMS.</a:t>
            </a:r>
            <a:endParaRPr lang="vi-VN" sz="2400" dirty="0">
              <a:latin typeface="Cambria" panose="02040503050406030204" pitchFamily="18" charset="0"/>
            </a:endParaRPr>
          </a:p>
        </p:txBody>
      </p:sp>
    </p:spTree>
    <p:extLst>
      <p:ext uri="{BB962C8B-B14F-4D97-AF65-F5344CB8AC3E}">
        <p14:creationId xmlns:p14="http://schemas.microsoft.com/office/powerpoint/2010/main" val="4854958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13200" cy="508000"/>
            <a:chOff x="789624" y="1191463"/>
            <a:chExt cx="5413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12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2.3. </a:t>
              </a:r>
              <a:r>
                <a:rPr lang="vi-VN" sz="2800" b="1" dirty="0" smtClean="0">
                  <a:latin typeface="Cambria" panose="02040503050406030204" pitchFamily="18" charset="0"/>
                </a:rPr>
                <a:t>Garbage </a:t>
              </a:r>
              <a:r>
                <a:rPr lang="vi-VN" sz="2800" b="1" dirty="0">
                  <a:latin typeface="Cambria" panose="02040503050406030204" pitchFamily="18" charset="0"/>
                </a:rPr>
                <a:t>In - Garbage Out</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6148" name="Picture 4" descr="New Course: Learn Advanced Data Cleaning in R | R-blogg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8587" y="3113985"/>
            <a:ext cx="6382025" cy="255281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97951" y="5833563"/>
            <a:ext cx="3070071" cy="307777"/>
          </a:xfrm>
          <a:prstGeom prst="rect">
            <a:avLst/>
          </a:prstGeom>
        </p:spPr>
        <p:txBody>
          <a:bodyPr wrap="none">
            <a:spAutoFit/>
          </a:bodyPr>
          <a:lstStyle/>
          <a:p>
            <a:r>
              <a:rPr lang="en-US" dirty="0" smtClean="0"/>
              <a:t>Source: https</a:t>
            </a:r>
            <a:r>
              <a:rPr lang="en-US" dirty="0"/>
              <a:t>://www.r-bloggers.com/</a:t>
            </a:r>
          </a:p>
        </p:txBody>
      </p:sp>
      <p:sp>
        <p:nvSpPr>
          <p:cNvPr id="10" name="Rectangle 9"/>
          <p:cNvSpPr/>
          <p:nvPr/>
        </p:nvSpPr>
        <p:spPr>
          <a:xfrm>
            <a:off x="585600" y="1008225"/>
            <a:ext cx="11208000" cy="1938992"/>
          </a:xfrm>
          <a:prstGeom prst="rect">
            <a:avLst/>
          </a:prstGeom>
        </p:spPr>
        <p:txBody>
          <a:bodyPr wrap="square">
            <a:spAutoFit/>
          </a:bodyPr>
          <a:lstStyle/>
          <a:p>
            <a:r>
              <a:rPr lang="en-US" sz="2400" b="1" u="sng" dirty="0" smtClean="0">
                <a:solidFill>
                  <a:srgbClr val="202122"/>
                </a:solidFill>
                <a:latin typeface="Times New Roman" panose="02020603050405020304" pitchFamily="18" charset="0"/>
                <a:cs typeface="Times New Roman" panose="02020603050405020304" pitchFamily="18" charset="0"/>
              </a:rPr>
              <a:t>Wikipedia:</a:t>
            </a:r>
            <a:r>
              <a:rPr lang="en-US" sz="2400" dirty="0" smtClean="0">
                <a:solidFill>
                  <a:srgbClr val="202122"/>
                </a:solidFill>
                <a:latin typeface="Times New Roman" panose="02020603050405020304" pitchFamily="18" charset="0"/>
                <a:cs typeface="Times New Roman" panose="02020603050405020304" pitchFamily="18" charset="0"/>
              </a:rPr>
              <a:t> </a:t>
            </a:r>
          </a:p>
          <a:p>
            <a:pPr algn="just"/>
            <a:r>
              <a:rPr lang="en-US" sz="2400" dirty="0" smtClean="0">
                <a:solidFill>
                  <a:srgbClr val="202122"/>
                </a:solidFill>
                <a:latin typeface="Times New Roman" panose="02020603050405020304" pitchFamily="18" charset="0"/>
                <a:cs typeface="Times New Roman" panose="02020603050405020304" pitchFamily="18" charset="0"/>
              </a:rPr>
              <a:t>In</a:t>
            </a:r>
            <a:r>
              <a:rPr lang="en-US" sz="2400" dirty="0">
                <a:solidFill>
                  <a:srgbClr val="202122"/>
                </a:solidFill>
                <a:latin typeface="Times New Roman" panose="02020603050405020304" pitchFamily="18" charset="0"/>
                <a:cs typeface="Times New Roman" panose="02020603050405020304" pitchFamily="18" charset="0"/>
              </a:rPr>
              <a:t> </a:t>
            </a:r>
            <a:r>
              <a:rPr lang="en-US" sz="2400" dirty="0">
                <a:solidFill>
                  <a:srgbClr val="3366CC"/>
                </a:solidFill>
                <a:latin typeface="Times New Roman" panose="02020603050405020304" pitchFamily="18" charset="0"/>
                <a:cs typeface="Times New Roman" panose="02020603050405020304" pitchFamily="18" charset="0"/>
                <a:hlinkClick r:id="rId4" tooltip="Computer science"/>
              </a:rPr>
              <a:t>computer science</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garbage in, garbage out</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GIGO</a:t>
            </a:r>
            <a:r>
              <a:rPr lang="en-US" sz="2400" dirty="0">
                <a:solidFill>
                  <a:srgbClr val="202122"/>
                </a:solidFill>
                <a:latin typeface="Times New Roman" panose="02020603050405020304" pitchFamily="18" charset="0"/>
                <a:cs typeface="Times New Roman" panose="02020603050405020304" pitchFamily="18" charset="0"/>
              </a:rPr>
              <a:t>) is the concept that flawed, biased or poor quality ("garbage") information or </a:t>
            </a:r>
            <a:r>
              <a:rPr lang="en-US" sz="2400" dirty="0">
                <a:solidFill>
                  <a:srgbClr val="3366CC"/>
                </a:solidFill>
                <a:latin typeface="Times New Roman" panose="02020603050405020304" pitchFamily="18" charset="0"/>
                <a:cs typeface="Times New Roman" panose="02020603050405020304" pitchFamily="18" charset="0"/>
                <a:hlinkClick r:id="rId5" tooltip="Input (computer science)"/>
              </a:rPr>
              <a:t>input</a:t>
            </a:r>
            <a:r>
              <a:rPr lang="en-US" sz="2400" dirty="0">
                <a:solidFill>
                  <a:srgbClr val="202122"/>
                </a:solidFill>
                <a:latin typeface="Times New Roman" panose="02020603050405020304" pitchFamily="18" charset="0"/>
                <a:cs typeface="Times New Roman" panose="02020603050405020304" pitchFamily="18" charset="0"/>
              </a:rPr>
              <a:t> produces a similar result or </a:t>
            </a:r>
            <a:r>
              <a:rPr lang="en-US" sz="2400" dirty="0">
                <a:solidFill>
                  <a:srgbClr val="3366CC"/>
                </a:solidFill>
                <a:latin typeface="Times New Roman" panose="02020603050405020304" pitchFamily="18" charset="0"/>
                <a:cs typeface="Times New Roman" panose="02020603050405020304" pitchFamily="18" charset="0"/>
                <a:hlinkClick r:id="rId6" tooltip="Input/output"/>
              </a:rPr>
              <a:t>output</a:t>
            </a:r>
            <a:r>
              <a:rPr lang="en-US" sz="2400" dirty="0">
                <a:solidFill>
                  <a:srgbClr val="202122"/>
                </a:solidFill>
                <a:latin typeface="Times New Roman" panose="02020603050405020304" pitchFamily="18" charset="0"/>
                <a:cs typeface="Times New Roman" panose="02020603050405020304" pitchFamily="18" charset="0"/>
              </a:rPr>
              <a:t>. The adage points to the need to improve data quality in, for example, programming</a:t>
            </a:r>
            <a:r>
              <a:rPr lang="en-US" sz="2400" b="1" dirty="0">
                <a:solidFill>
                  <a:srgbClr val="202122"/>
                </a:solidFill>
                <a:latin typeface="Times New Roman" panose="02020603050405020304" pitchFamily="18" charset="0"/>
                <a:cs typeface="Times New Roman" panose="02020603050405020304" pitchFamily="18" charset="0"/>
              </a:rPr>
              <a:t>. Rubbish in, rubbish out</a:t>
            </a:r>
            <a:r>
              <a:rPr lang="en-US" sz="2400" dirty="0">
                <a:solidFill>
                  <a:srgbClr val="202122"/>
                </a:solidFill>
                <a:latin typeface="Times New Roman" panose="02020603050405020304" pitchFamily="18" charset="0"/>
                <a:cs typeface="Times New Roman" panose="02020603050405020304" pitchFamily="18" charset="0"/>
              </a:rPr>
              <a:t> (</a:t>
            </a:r>
            <a:r>
              <a:rPr lang="en-US" sz="2400" b="1" dirty="0">
                <a:solidFill>
                  <a:srgbClr val="202122"/>
                </a:solidFill>
                <a:latin typeface="Times New Roman" panose="02020603050405020304" pitchFamily="18" charset="0"/>
                <a:cs typeface="Times New Roman" panose="02020603050405020304" pitchFamily="18" charset="0"/>
              </a:rPr>
              <a:t>RIRO</a:t>
            </a:r>
            <a:r>
              <a:rPr lang="en-US" sz="2400" dirty="0">
                <a:solidFill>
                  <a:srgbClr val="202122"/>
                </a:solidFill>
                <a:latin typeface="Times New Roman" panose="02020603050405020304" pitchFamily="18" charset="0"/>
                <a:cs typeface="Times New Roman" panose="02020603050405020304" pitchFamily="18" charset="0"/>
              </a:rPr>
              <a:t>) is an alternate wording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436235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smtClean="0"/>
              <a:t>Source: https</a:t>
            </a:r>
            <a:r>
              <a:rPr lang="en-US" dirty="0"/>
              <a:t>://www.reddit.com/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phi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bán</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endParaRPr lang="vi-VN" sz="2400" dirty="0">
              <a:latin typeface="Cambria" panose="02040503050406030204" pitchFamily="18" charset="0"/>
            </a:endParaRPr>
          </a:p>
        </p:txBody>
      </p:sp>
    </p:spTree>
    <p:extLst>
      <p:ext uri="{BB962C8B-B14F-4D97-AF65-F5344CB8AC3E}">
        <p14:creationId xmlns:p14="http://schemas.microsoft.com/office/powerpoint/2010/main" val="883638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dirty="0" err="1" smtClean="0">
                <a:latin typeface="Cambria" panose="02040503050406030204" pitchFamily="18" charset="0"/>
              </a:rPr>
              <a:t>Sinh</a:t>
            </a:r>
            <a:r>
              <a:rPr lang="en-US" sz="2800" dirty="0" smtClean="0">
                <a:latin typeface="Cambria" panose="02040503050406030204" pitchFamily="18" charset="0"/>
              </a:rPr>
              <a:t> </a:t>
            </a:r>
            <a:r>
              <a:rPr lang="en-US" sz="2800" dirty="0" err="1" smtClean="0">
                <a:latin typeface="Cambria" panose="02040503050406030204" pitchFamily="18" charset="0"/>
              </a:rPr>
              <a:t>viên</a:t>
            </a:r>
            <a:r>
              <a:rPr lang="en-US" sz="2800" dirty="0" smtClean="0">
                <a:latin typeface="Cambria" panose="02040503050406030204" pitchFamily="18" charset="0"/>
              </a:rPr>
              <a:t> </a:t>
            </a:r>
            <a:r>
              <a:rPr lang="en-US" sz="2800" dirty="0" err="1" smtClean="0">
                <a:latin typeface="Cambria" panose="02040503050406030204" pitchFamily="18" charset="0"/>
              </a:rPr>
              <a:t>hiểu</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biết</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tầm</a:t>
            </a:r>
            <a:r>
              <a:rPr lang="en-US" sz="2800" dirty="0" smtClean="0">
                <a:latin typeface="Cambria" panose="02040503050406030204" pitchFamily="18" charset="0"/>
              </a:rPr>
              <a:t> </a:t>
            </a:r>
            <a:r>
              <a:rPr lang="en-US" sz="2800" dirty="0" err="1" smtClean="0">
                <a:latin typeface="Cambria" panose="02040503050406030204" pitchFamily="18" charset="0"/>
              </a:rPr>
              <a:t>quan</a:t>
            </a:r>
            <a:r>
              <a:rPr lang="en-US" sz="2800" dirty="0" smtClean="0">
                <a:latin typeface="Cambria" panose="02040503050406030204" pitchFamily="18" charset="0"/>
              </a:rPr>
              <a:t> </a:t>
            </a:r>
            <a:r>
              <a:rPr lang="en-US" sz="2800" dirty="0" err="1" smtClean="0">
                <a:latin typeface="Cambria" panose="02040503050406030204" pitchFamily="18" charset="0"/>
              </a:rPr>
              <a:t>trọng</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endParaRPr lang="en-US" sz="2800" dirty="0" smtClean="0">
              <a:latin typeface="Cambria" panose="02040503050406030204" pitchFamily="18" charset="0"/>
            </a:endParaRPr>
          </a:p>
          <a:p>
            <a:pPr algn="just">
              <a:buFont typeface="Wingdings" panose="05000000000000000000" pitchFamily="2" charset="2"/>
              <a:buChar char="ü"/>
            </a:pPr>
            <a:r>
              <a:rPr lang="en-US" sz="2800" dirty="0" err="1" smtClean="0">
                <a:latin typeface="Cambria" panose="02040503050406030204" pitchFamily="18" charset="0"/>
              </a:rPr>
              <a:t>Nắm</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nguyên</a:t>
            </a:r>
            <a:r>
              <a:rPr lang="en-US" sz="2800" dirty="0" smtClean="0">
                <a:latin typeface="Cambria" panose="02040503050406030204" pitchFamily="18" charset="0"/>
              </a:rPr>
              <a:t> </a:t>
            </a:r>
            <a:r>
              <a:rPr lang="en-US" sz="2800" dirty="0" err="1" smtClean="0">
                <a:latin typeface="Cambria" panose="02040503050406030204" pitchFamily="18" charset="0"/>
              </a:rPr>
              <a:t>tắc</a:t>
            </a:r>
            <a:r>
              <a:rPr lang="en-US" sz="2800" dirty="0" smtClean="0">
                <a:latin typeface="Cambria" panose="02040503050406030204" pitchFamily="18" charset="0"/>
              </a:rPr>
              <a:t> Garbage In – Garbage Out</a:t>
            </a:r>
          </a:p>
          <a:p>
            <a:pPr algn="just">
              <a:buFont typeface="Wingdings" panose="05000000000000000000" pitchFamily="2" charset="2"/>
              <a:buChar char="ü"/>
            </a:pPr>
            <a:r>
              <a:rPr lang="en-US" sz="2800" dirty="0" err="1" smtClean="0">
                <a:latin typeface="Cambria" panose="02040503050406030204" pitchFamily="18" charset="0"/>
              </a:rPr>
              <a:t>Nhận</a:t>
            </a:r>
            <a:r>
              <a:rPr lang="en-US" sz="2800" dirty="0" smtClean="0">
                <a:latin typeface="Cambria" panose="02040503050406030204" pitchFamily="18" charset="0"/>
              </a:rPr>
              <a:t> </a:t>
            </a:r>
            <a:r>
              <a:rPr lang="en-US" sz="2800" dirty="0" err="1" smtClean="0">
                <a:latin typeface="Cambria" panose="02040503050406030204" pitchFamily="18" charset="0"/>
              </a:rPr>
              <a:t>dạng</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loại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thường</a:t>
            </a:r>
            <a:r>
              <a:rPr lang="en-US" sz="2800" dirty="0" smtClean="0">
                <a:latin typeface="Cambria" panose="02040503050406030204" pitchFamily="18" charset="0"/>
              </a:rPr>
              <a:t> </a:t>
            </a:r>
            <a:r>
              <a:rPr lang="en-US" sz="2800" dirty="0" err="1" smtClean="0">
                <a:latin typeface="Cambria" panose="02040503050406030204" pitchFamily="18" charset="0"/>
              </a:rPr>
              <a:t>gặp</a:t>
            </a:r>
            <a:endParaRPr lang="en-US" sz="2800" dirty="0" smtClean="0">
              <a:latin typeface="Cambria" panose="02040503050406030204" pitchFamily="18" charset="0"/>
            </a:endParaRPr>
          </a:p>
          <a:p>
            <a:pPr algn="just">
              <a:buFont typeface="Wingdings" panose="05000000000000000000" pitchFamily="2" charset="2"/>
              <a:buChar char="ü"/>
            </a:pPr>
            <a:r>
              <a:rPr lang="en-US" sz="2800" dirty="0" err="1" smtClean="0">
                <a:latin typeface="Cambria" panose="02040503050406030204" pitchFamily="18" charset="0"/>
              </a:rPr>
              <a:t>Quyết</a:t>
            </a:r>
            <a:r>
              <a:rPr lang="en-US" sz="2800" dirty="0" smtClean="0">
                <a:latin typeface="Cambria" panose="02040503050406030204" pitchFamily="18" charset="0"/>
              </a:rPr>
              <a:t> </a:t>
            </a:r>
            <a:r>
              <a:rPr lang="en-US" sz="2800" dirty="0" err="1" smtClean="0">
                <a:latin typeface="Cambria" panose="02040503050406030204" pitchFamily="18" charset="0"/>
              </a:rPr>
              <a:t>định</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loại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nên</a:t>
            </a:r>
            <a:r>
              <a:rPr lang="en-US" sz="2800" dirty="0" smtClean="0">
                <a:latin typeface="Cambria" panose="02040503050406030204" pitchFamily="18" charset="0"/>
              </a:rPr>
              <a:t> </a:t>
            </a:r>
            <a:r>
              <a:rPr lang="en-US" sz="2800" dirty="0" err="1" smtClean="0">
                <a:latin typeface="Cambria" panose="02040503050406030204" pitchFamily="18" charset="0"/>
              </a:rPr>
              <a:t>sử</a:t>
            </a:r>
            <a:r>
              <a:rPr lang="en-US" sz="2800" dirty="0" smtClean="0">
                <a:latin typeface="Cambria" panose="02040503050406030204" pitchFamily="18" charset="0"/>
              </a:rPr>
              <a:t> </a:t>
            </a:r>
            <a:r>
              <a:rPr lang="en-US" sz="2800" dirty="0" err="1" smtClean="0">
                <a:latin typeface="Cambria" panose="02040503050406030204" pitchFamily="18" charset="0"/>
              </a:rPr>
              <a:t>dụng</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triển</a:t>
            </a:r>
            <a:r>
              <a:rPr lang="en-US" sz="2800" dirty="0" smtClean="0">
                <a:latin typeface="Cambria" panose="02040503050406030204" pitchFamily="18" charset="0"/>
              </a:rPr>
              <a:t> </a:t>
            </a:r>
            <a:r>
              <a:rPr lang="en-US" sz="2800" dirty="0" err="1" smtClean="0">
                <a:latin typeface="Cambria" panose="02040503050406030204" pitchFamily="18" charset="0"/>
              </a:rPr>
              <a:t>khai</a:t>
            </a:r>
            <a:r>
              <a:rPr lang="en-US" sz="2800" dirty="0" smtClean="0">
                <a:latin typeface="Cambria" panose="02040503050406030204" pitchFamily="18" charset="0"/>
              </a:rPr>
              <a:t> </a:t>
            </a:r>
            <a:r>
              <a:rPr lang="en-US" sz="2800" dirty="0" err="1" smtClean="0">
                <a:latin typeface="Cambria" panose="02040503050406030204" pitchFamily="18" charset="0"/>
              </a:rPr>
              <a:t>dự</a:t>
            </a:r>
            <a:r>
              <a:rPr lang="en-US" sz="2800" dirty="0" smtClean="0">
                <a:latin typeface="Cambria" panose="02040503050406030204" pitchFamily="18" charset="0"/>
              </a:rPr>
              <a:t> </a:t>
            </a:r>
            <a:r>
              <a:rPr lang="en-US" sz="2800" dirty="0" err="1" smtClean="0">
                <a:latin typeface="Cambria" panose="02040503050406030204" pitchFamily="18" charset="0"/>
              </a:rPr>
              <a:t>án</a:t>
            </a:r>
            <a:endParaRPr lang="en-US" sz="2800" dirty="0" smtClean="0">
              <a:latin typeface="Cambria" panose="02040503050406030204" pitchFamily="18" charset="0"/>
            </a:endParaRPr>
          </a:p>
          <a:p>
            <a:pPr algn="just">
              <a:buFont typeface="Wingdings" panose="05000000000000000000" pitchFamily="2" charset="2"/>
              <a:buChar char="ü"/>
            </a:pP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dự</a:t>
            </a:r>
            <a:r>
              <a:rPr lang="en-US" sz="2800" dirty="0" smtClean="0">
                <a:latin typeface="Cambria" panose="02040503050406030204" pitchFamily="18" charset="0"/>
              </a:rPr>
              <a:t> </a:t>
            </a:r>
            <a:r>
              <a:rPr lang="en-US" sz="2800" dirty="0" err="1" smtClean="0">
                <a:latin typeface="Cambria" panose="02040503050406030204" pitchFamily="18" charset="0"/>
              </a:rPr>
              <a:t>án</a:t>
            </a:r>
            <a:r>
              <a:rPr lang="en-US" sz="2800" dirty="0" smtClean="0">
                <a:latin typeface="Cambria" panose="02040503050406030204" pitchFamily="18" charset="0"/>
              </a:rPr>
              <a:t>, </a:t>
            </a:r>
            <a:r>
              <a:rPr lang="en-US" sz="2800" dirty="0" err="1" smtClean="0">
                <a:latin typeface="Cambria" panose="02040503050406030204" pitchFamily="18" charset="0"/>
              </a:rPr>
              <a:t>trích</a:t>
            </a:r>
            <a:r>
              <a:rPr lang="en-US" sz="2800" dirty="0" smtClean="0">
                <a:latin typeface="Cambria" panose="02040503050406030204" pitchFamily="18" charset="0"/>
              </a:rPr>
              <a:t> </a:t>
            </a:r>
            <a:r>
              <a:rPr lang="en-US" sz="2800" dirty="0" err="1" smtClean="0">
                <a:latin typeface="Cambria" panose="02040503050406030204" pitchFamily="18" charset="0"/>
              </a:rPr>
              <a:t>lọc</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r>
              <a:rPr lang="en-US" sz="2800" dirty="0" smtClean="0">
                <a:latin typeface="Cambria" panose="02040503050406030204" pitchFamily="18" charset="0"/>
              </a:rPr>
              <a:t> </a:t>
            </a:r>
            <a:r>
              <a:rPr lang="en-US" sz="2800" dirty="0" err="1" smtClean="0">
                <a:latin typeface="Cambria" panose="02040503050406030204" pitchFamily="18" charset="0"/>
              </a:rPr>
              <a:t>để</a:t>
            </a:r>
            <a:r>
              <a:rPr lang="en-US" sz="2800" dirty="0" smtClean="0">
                <a:latin typeface="Cambria" panose="02040503050406030204" pitchFamily="18" charset="0"/>
              </a:rPr>
              <a:t> </a:t>
            </a:r>
            <a:r>
              <a:rPr lang="en-US" sz="2800" dirty="0" err="1" smtClean="0">
                <a:latin typeface="Cambria" panose="02040503050406030204" pitchFamily="18" charset="0"/>
              </a:rPr>
              <a:t>phục</a:t>
            </a:r>
            <a:r>
              <a:rPr lang="en-US" sz="2800" dirty="0" smtClean="0">
                <a:latin typeface="Cambria" panose="02040503050406030204" pitchFamily="18" charset="0"/>
              </a:rPr>
              <a:t> </a:t>
            </a:r>
            <a:r>
              <a:rPr lang="en-US" sz="2800" dirty="0" err="1" smtClean="0">
                <a:latin typeface="Cambria" panose="02040503050406030204" pitchFamily="18" charset="0"/>
              </a:rPr>
              <a:t>vụ</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endParaRPr lang="en-US" sz="2800" dirty="0" smtClean="0">
              <a:latin typeface="Cambria" panose="02040503050406030204" pitchFamily="18" charset="0"/>
            </a:endParaRPr>
          </a:p>
          <a:p>
            <a:pPr algn="just">
              <a:buFont typeface="Wingdings" panose="05000000000000000000" pitchFamily="2" charset="2"/>
              <a:buChar char="ü"/>
            </a:pPr>
            <a:r>
              <a:rPr lang="en-US" sz="2800" dirty="0" err="1" smtClean="0">
                <a:latin typeface="Cambria" panose="02040503050406030204" pitchFamily="18" charset="0"/>
              </a:rPr>
              <a:t>Hiểu</a:t>
            </a:r>
            <a:r>
              <a:rPr lang="en-US" sz="2800" dirty="0" smtClean="0">
                <a:latin typeface="Cambria" panose="02040503050406030204" pitchFamily="18" charset="0"/>
              </a:rPr>
              <a:t> </a:t>
            </a:r>
            <a:r>
              <a:rPr lang="en-US" sz="2800" dirty="0" err="1" smtClean="0">
                <a:latin typeface="Cambria" panose="02040503050406030204" pitchFamily="18" charset="0"/>
              </a:rPr>
              <a:t>sơ</a:t>
            </a:r>
            <a:r>
              <a:rPr lang="en-US" sz="2800" dirty="0" smtClean="0">
                <a:latin typeface="Cambria" panose="02040503050406030204" pitchFamily="18" charset="0"/>
              </a:rPr>
              <a:t> </a:t>
            </a:r>
            <a:r>
              <a:rPr lang="en-US" sz="2800" dirty="0" err="1" smtClean="0">
                <a:latin typeface="Cambria" panose="02040503050406030204" pitchFamily="18" charset="0"/>
              </a:rPr>
              <a:t>lược</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phiên</a:t>
            </a:r>
            <a:r>
              <a:rPr lang="en-US" sz="2800" dirty="0" smtClean="0">
                <a:latin typeface="Cambria" panose="02040503050406030204" pitchFamily="18" charset="0"/>
              </a:rPr>
              <a:t> </a:t>
            </a:r>
            <a:r>
              <a:rPr lang="en-US" sz="2800" dirty="0" err="1" smtClean="0">
                <a:latin typeface="Cambria" panose="02040503050406030204" pitchFamily="18" charset="0"/>
              </a:rPr>
              <a:t>bản</a:t>
            </a:r>
            <a:r>
              <a:rPr lang="en-US" sz="2800" dirty="0" smtClean="0">
                <a:latin typeface="Cambria" panose="02040503050406030204" pitchFamily="18" charset="0"/>
              </a:rPr>
              <a:t> Big Data </a:t>
            </a:r>
            <a:r>
              <a:rPr lang="en-US" sz="2800" dirty="0" err="1" smtClean="0">
                <a:latin typeface="Cambria" panose="02040503050406030204" pitchFamily="18" charset="0"/>
              </a:rPr>
              <a:t>và</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thách</a:t>
            </a:r>
            <a:r>
              <a:rPr lang="en-US" sz="2800" dirty="0" smtClean="0">
                <a:latin typeface="Cambria" panose="02040503050406030204" pitchFamily="18" charset="0"/>
              </a:rPr>
              <a:t> </a:t>
            </a:r>
            <a:r>
              <a:rPr lang="en-US" sz="2800" dirty="0" err="1" smtClean="0">
                <a:latin typeface="Cambria" panose="02040503050406030204" pitchFamily="18" charset="0"/>
              </a:rPr>
              <a:t>thức</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smtClean="0"/>
              <a:t>Source: https</a:t>
            </a:r>
            <a:r>
              <a:rPr lang="en-US" dirty="0"/>
              <a:t>://www.reddit.com/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endParaRPr lang="en-US" sz="2800" dirty="0" smtClean="0">
              <a:latin typeface="Cambria" panose="02040503050406030204" pitchFamily="18" charset="0"/>
            </a:endParaRPr>
          </a:p>
        </p:txBody>
      </p:sp>
      <p:sp>
        <p:nvSpPr>
          <p:cNvPr id="8" name="Rectangle 7"/>
          <p:cNvSpPr/>
          <p:nvPr/>
        </p:nvSpPr>
        <p:spPr>
          <a:xfrm>
            <a:off x="823200" y="1598068"/>
            <a:ext cx="5793600" cy="3785652"/>
          </a:xfrm>
          <a:prstGeom prst="rect">
            <a:avLst/>
          </a:prstGeom>
        </p:spPr>
        <p:txBody>
          <a:bodyPr wrap="square">
            <a:spAutoFit/>
          </a:bodyPr>
          <a:lstStyle/>
          <a:p>
            <a:pPr marL="457200" indent="-457200" algn="just">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Đây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loại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sắp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vì</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chứa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trong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thành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phần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bằng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trường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được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định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sẵn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trước</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smtClean="0">
                <a:latin typeface="Times New Roman" panose="02020603050405020304" pitchFamily="18" charset="0"/>
                <a:cs typeface="Times New Roman" panose="02020603050405020304" pitchFamily="18" charset="0"/>
              </a:rPr>
              <a:t>D</a:t>
            </a:r>
            <a:r>
              <a:rPr lang="vi-VN" sz="2400" dirty="0" smtClean="0">
                <a:latin typeface="Times New Roman" panose="02020603050405020304" pitchFamily="18" charset="0"/>
                <a:cs typeface="Times New Roman" panose="02020603050405020304" pitchFamily="18" charset="0"/>
              </a:rPr>
              <a:t>ữ </a:t>
            </a:r>
            <a:r>
              <a:rPr lang="vi-VN" sz="2400" dirty="0">
                <a:latin typeface="Times New Roman" panose="02020603050405020304" pitchFamily="18" charset="0"/>
                <a:cs typeface="Times New Roman" panose="02020603050405020304" pitchFamily="18" charset="0"/>
              </a:rPr>
              <a:t>liệu có cấu trúc được quản lý bằng Ngôn ngữ Truy vấn Có cấu trúc (Structured Query Language — SQL</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cụ</a:t>
            </a:r>
            <a:r>
              <a:rPr lang="en-US" sz="2400" dirty="0" smtClean="0">
                <a:latin typeface="Times New Roman" panose="02020603050405020304" pitchFamily="18" charset="0"/>
                <a:cs typeface="Times New Roman" panose="02020603050405020304" pitchFamily="18" charset="0"/>
              </a:rPr>
              <a:t>: MySQL, Microsoft SQL Server</a:t>
            </a:r>
            <a:r>
              <a:rPr lang="vi-VN"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8194" name="Picture 2" descr="Structured vs. Unstructured Data: What You Need to Kno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6856" y="1640086"/>
            <a:ext cx="5675144" cy="3528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01708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smtClean="0"/>
              <a:t>Source: </a:t>
            </a:r>
            <a:r>
              <a:rPr lang="en-US" dirty="0"/>
              <a:t>https://www.bisok.com/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phi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endParaRPr lang="en-US" sz="2800" dirty="0" smtClean="0">
              <a:latin typeface="Cambria" panose="02040503050406030204" pitchFamily="18" charset="0"/>
            </a:endParaRPr>
          </a:p>
        </p:txBody>
      </p:sp>
      <p:sp>
        <p:nvSpPr>
          <p:cNvPr id="8" name="Rectangle 7"/>
          <p:cNvSpPr/>
          <p:nvPr/>
        </p:nvSpPr>
        <p:spPr>
          <a:xfrm>
            <a:off x="852000" y="1441059"/>
            <a:ext cx="10682400" cy="2677656"/>
          </a:xfrm>
          <a:prstGeom prst="rect">
            <a:avLst/>
          </a:prstGeom>
        </p:spPr>
        <p:txBody>
          <a:bodyPr wrap="square">
            <a:spAutoFit/>
          </a:bodyPr>
          <a:lstStyle/>
          <a:p>
            <a:pPr marL="342900" indent="-342900" algn="just">
              <a:buFont typeface="Arial" panose="020B0604020202020204" pitchFamily="34" charset="0"/>
              <a:buChar char="•"/>
            </a:pP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phần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rất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lớn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của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thế</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giới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này</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loại</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thể</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chứa</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dữ</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liệu</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dạng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hàng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cũng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mô</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hình</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nào</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quan</a:t>
            </a:r>
            <a:r>
              <a:rPr lang="en-US" sz="2800" dirty="0">
                <a:latin typeface="Times New Roman" panose="02020603050405020304" pitchFamily="18" charset="0"/>
                <a:cs typeface="Times New Roman" panose="02020603050405020304" pitchFamily="18" charset="0"/>
              </a:rPr>
              <a:t>. </a:t>
            </a:r>
            <a:endParaRPr lang="en-US" sz="2800" dirty="0" smtClean="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Ví</a:t>
            </a:r>
            <a:r>
              <a:rPr lang="en-US" sz="2800" dirty="0" smtClean="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dụ</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như</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đoạn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chữ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trong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một</a:t>
            </a:r>
            <a:r>
              <a:rPr lang="en-US" sz="2800" dirty="0">
                <a:latin typeface="Times New Roman" panose="02020603050405020304" pitchFamily="18" charset="0"/>
                <a:cs typeface="Times New Roman" panose="02020603050405020304" pitchFamily="18" charset="0"/>
              </a:rPr>
              <a:t> email </a:t>
            </a:r>
            <a:r>
              <a:rPr lang="en-US" sz="2800" dirty="0" err="1">
                <a:latin typeface="Times New Roman" panose="02020603050405020304" pitchFamily="18" charset="0"/>
                <a:cs typeface="Times New Roman" panose="02020603050405020304" pitchFamily="18" charset="0"/>
              </a:rPr>
              <a:t>chẳng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hạn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Sự</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thiếu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hụt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về</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đã</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khiến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dữ</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liệu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Không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cấu</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trúc</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trở</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nên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khó</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tìm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kiếm</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quản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lý</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và</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phân</a:t>
            </a:r>
            <a:r>
              <a:rPr lang="en-US" sz="2800" dirty="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tích</a:t>
            </a:r>
            <a:r>
              <a:rPr lang="en-US" sz="2800" dirty="0" smtClean="0">
                <a:latin typeface="Times New Roman" panose="02020603050405020304" pitchFamily="18" charset="0"/>
                <a:cs typeface="Times New Roman" panose="02020603050405020304" pitchFamily="18" charset="0"/>
              </a:rPr>
              <a:t>.</a:t>
            </a:r>
            <a:endParaRPr lang="en-US" sz="2800" dirty="0">
              <a:latin typeface="Times New Roman" panose="02020603050405020304" pitchFamily="18" charset="0"/>
              <a:cs typeface="Times New Roman" panose="02020603050405020304" pitchFamily="18" charset="0"/>
            </a:endParaRPr>
          </a:p>
        </p:txBody>
      </p:sp>
      <p:pic>
        <p:nvPicPr>
          <p:cNvPr id="11" name="Picture 10"/>
          <p:cNvPicPr>
            <a:picLocks noChangeAspect="1"/>
          </p:cNvPicPr>
          <p:nvPr/>
        </p:nvPicPr>
        <p:blipFill>
          <a:blip r:embed="rId3"/>
          <a:stretch>
            <a:fillRect/>
          </a:stretch>
        </p:blipFill>
        <p:spPr>
          <a:xfrm>
            <a:off x="2707684" y="4065562"/>
            <a:ext cx="7728808" cy="2210198"/>
          </a:xfrm>
          <a:prstGeom prst="rect">
            <a:avLst/>
          </a:prstGeom>
        </p:spPr>
      </p:pic>
    </p:spTree>
    <p:extLst>
      <p:ext uri="{BB962C8B-B14F-4D97-AF65-F5344CB8AC3E}">
        <p14:creationId xmlns:p14="http://schemas.microsoft.com/office/powerpoint/2010/main" val="1331501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6" descr="https://www.oriresults.com/wp-content/uploads/Blog-Whats-Hiding-in-Your-Unstructured-Data-1000x592p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400" y="765550"/>
            <a:ext cx="9578284" cy="5670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12560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41456" cy="307777"/>
          </a:xfrm>
          <a:prstGeom prst="rect">
            <a:avLst/>
          </a:prstGeom>
        </p:spPr>
        <p:txBody>
          <a:bodyPr wrap="none">
            <a:spAutoFit/>
          </a:bodyPr>
          <a:lstStyle/>
          <a:p>
            <a:r>
              <a:rPr lang="en-US" dirty="0" smtClean="0"/>
              <a:t>Source</a:t>
            </a:r>
            <a:r>
              <a:rPr lang="en-US" dirty="0"/>
              <a:t>: https://lawtomated.com/</a:t>
            </a:r>
          </a:p>
        </p:txBody>
      </p:sp>
      <p:pic>
        <p:nvPicPr>
          <p:cNvPr id="10" name="Picture 9"/>
          <p:cNvPicPr>
            <a:picLocks noChangeAspect="1"/>
          </p:cNvPicPr>
          <p:nvPr/>
        </p:nvPicPr>
        <p:blipFill rotWithShape="1">
          <a:blip r:embed="rId3"/>
          <a:srcRect l="627" t="495" b="5589"/>
          <a:stretch/>
        </p:blipFill>
        <p:spPr>
          <a:xfrm>
            <a:off x="2455200" y="920104"/>
            <a:ext cx="7070400" cy="5198400"/>
          </a:xfrm>
          <a:prstGeom prst="rect">
            <a:avLst/>
          </a:prstGeom>
        </p:spPr>
      </p:pic>
    </p:spTree>
    <p:extLst>
      <p:ext uri="{BB962C8B-B14F-4D97-AF65-F5344CB8AC3E}">
        <p14:creationId xmlns:p14="http://schemas.microsoft.com/office/powerpoint/2010/main" val="350110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2.4. Các loại Dữ liệu thường gặp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smtClean="0"/>
              <a:t>Source: https</a:t>
            </a:r>
            <a:r>
              <a:rPr lang="en-US" dirty="0"/>
              <a:t>://www.reddit.com/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a:latin typeface="Cambria" panose="02040503050406030204" pitchFamily="18" charset="0"/>
              </a:rPr>
              <a:t>bán</a:t>
            </a:r>
            <a:r>
              <a:rPr lang="en-US" sz="2800" dirty="0">
                <a:latin typeface="Cambria" panose="02040503050406030204" pitchFamily="18" charset="0"/>
              </a:rPr>
              <a:t> </a:t>
            </a:r>
            <a:r>
              <a:rPr lang="en-US" sz="2800" dirty="0" err="1">
                <a:latin typeface="Cambria" panose="02040503050406030204" pitchFamily="18" charset="0"/>
              </a:rPr>
              <a:t>cấu</a:t>
            </a:r>
            <a:r>
              <a:rPr lang="en-US" sz="2800" dirty="0">
                <a:latin typeface="Cambria" panose="02040503050406030204" pitchFamily="18" charset="0"/>
              </a:rPr>
              <a:t> </a:t>
            </a:r>
            <a:r>
              <a:rPr lang="en-US" sz="2800" dirty="0" err="1">
                <a:latin typeface="Cambria" panose="02040503050406030204" pitchFamily="18" charset="0"/>
              </a:rPr>
              <a:t>trúc</a:t>
            </a:r>
            <a:endParaRPr lang="vi-VN" sz="2400" dirty="0">
              <a:latin typeface="Cambria" panose="02040503050406030204" pitchFamily="18" charset="0"/>
            </a:endParaRPr>
          </a:p>
        </p:txBody>
      </p:sp>
      <p:sp>
        <p:nvSpPr>
          <p:cNvPr id="8" name="Rectangle 7"/>
          <p:cNvSpPr/>
          <p:nvPr/>
        </p:nvSpPr>
        <p:spPr>
          <a:xfrm>
            <a:off x="807332" y="1483981"/>
            <a:ext cx="10993468" cy="4401205"/>
          </a:xfrm>
          <a:prstGeom prst="rect">
            <a:avLst/>
          </a:prstGeom>
        </p:spPr>
        <p:txBody>
          <a:bodyPr wrap="square">
            <a:spAutoFit/>
          </a:bodyPr>
          <a:lstStyle/>
          <a:p>
            <a:pPr marL="457200" indent="-457200" algn="just">
              <a:buFont typeface="Arial" panose="020B0604020202020204" pitchFamily="34" charset="0"/>
              <a:buChar char="•"/>
            </a:pPr>
            <a:r>
              <a:rPr lang="vi-VN" sz="2800" dirty="0">
                <a:latin typeface="+mj-lt"/>
              </a:rPr>
              <a:t>Ngoài dữ liệu Có cấu trúc và Không cấu trúc, có một loại dữ liệu khác nữa, cơ bản là dựa trên sự pha trộn của 2 loại trên. Loại dữ liệu này có một số tính chất đồng nhất có thể xác định được, nhưng lại không hình thành một cấu trúc rõ ràng và phù hợp với CSDL quan hệ. </a:t>
            </a:r>
            <a:endParaRPr lang="en-US" sz="2800" dirty="0" smtClean="0">
              <a:latin typeface="+mj-lt"/>
            </a:endParaRPr>
          </a:p>
          <a:p>
            <a:pPr marL="457200" indent="-457200" algn="just">
              <a:buFont typeface="Arial" panose="020B0604020202020204" pitchFamily="34" charset="0"/>
              <a:buChar char="•"/>
            </a:pPr>
            <a:r>
              <a:rPr lang="en-US" sz="2800" dirty="0" smtClean="0">
                <a:latin typeface="+mj-lt"/>
              </a:rPr>
              <a:t>M</a:t>
            </a:r>
            <a:r>
              <a:rPr lang="vi-VN" sz="2800" dirty="0" smtClean="0">
                <a:latin typeface="+mj-lt"/>
              </a:rPr>
              <a:t>ột </a:t>
            </a:r>
            <a:r>
              <a:rPr lang="vi-VN" sz="2800" dirty="0">
                <a:latin typeface="+mj-lt"/>
              </a:rPr>
              <a:t>số thuộc tính có tổ chức được gán cho nó như các nhãn về ngữ nghĩa (semantic tag) hay các siêu dữ liệu (metadata) với mục đích dễ dàng sắp xếp hơn, nhưng vẫn sẽ có những lỗ hổng trong việc này</a:t>
            </a:r>
            <a:r>
              <a:rPr lang="vi-VN" sz="2800" dirty="0" smtClean="0">
                <a:latin typeface="+mj-lt"/>
              </a:rPr>
              <a:t>.</a:t>
            </a:r>
            <a:endParaRPr lang="en-US" sz="2800" dirty="0" smtClean="0">
              <a:latin typeface="+mj-lt"/>
            </a:endParaRPr>
          </a:p>
          <a:p>
            <a:pPr marL="457200" indent="-457200" algn="just">
              <a:buFont typeface="Arial" panose="020B0604020202020204" pitchFamily="34" charset="0"/>
              <a:buChar char="•"/>
            </a:pPr>
            <a:r>
              <a:rPr lang="en-US" sz="2800" dirty="0" err="1" smtClean="0">
                <a:latin typeface="Times New Roman" panose="02020603050405020304" pitchFamily="18" charset="0"/>
                <a:cs typeface="Times New Roman" panose="02020603050405020304" pitchFamily="18" charset="0"/>
              </a:rPr>
              <a:t>Ví</a:t>
            </a:r>
            <a:r>
              <a:rPr lang="en-US" sz="2800" dirty="0" smtClean="0">
                <a:latin typeface="Times New Roman" panose="02020603050405020304" pitchFamily="18" charset="0"/>
                <a:cs typeface="Times New Roman" panose="02020603050405020304" pitchFamily="18" charset="0"/>
              </a:rPr>
              <a:t> </a:t>
            </a:r>
            <a:r>
              <a:rPr lang="en-US" sz="2800" dirty="0" err="1" smtClean="0">
                <a:latin typeface="Times New Roman" panose="02020603050405020304" pitchFamily="18" charset="0"/>
                <a:cs typeface="Times New Roman" panose="02020603050405020304" pitchFamily="18" charset="0"/>
              </a:rPr>
              <a:t>dụ</a:t>
            </a:r>
            <a:r>
              <a:rPr lang="en-US" sz="2800" dirty="0" smtClean="0">
                <a:latin typeface="Times New Roman" panose="02020603050405020304" pitchFamily="18" charset="0"/>
                <a:cs typeface="Times New Roman" panose="02020603050405020304" pitchFamily="18" charset="0"/>
              </a:rPr>
              <a:t>:</a:t>
            </a:r>
            <a:r>
              <a:rPr lang="vi-VN" sz="2800" dirty="0" smtClean="0">
                <a:latin typeface="Times New Roman" panose="02020603050405020304" pitchFamily="18" charset="0"/>
                <a:cs typeface="Times New Roman" panose="02020603050405020304" pitchFamily="18" charset="0"/>
              </a:rPr>
              <a:t> </a:t>
            </a:r>
            <a:r>
              <a:rPr lang="vi-VN" sz="2800" dirty="0">
                <a:latin typeface="+mj-lt"/>
              </a:rPr>
              <a:t>Email là một ví dụ điển hình. Nội dung thực chất của email thuộc dạng Không cấu trúc, nhưng nó lại mang các dữ liệu Có cấu trúc như tên, địa chỉ của người gửi và người nhận, thời gian </a:t>
            </a:r>
            <a:r>
              <a:rPr lang="vi-VN" sz="2800" dirty="0" smtClean="0">
                <a:latin typeface="+mj-lt"/>
              </a:rPr>
              <a:t>gửi</a:t>
            </a:r>
            <a:r>
              <a:rPr lang="en-US" sz="2800" dirty="0" smtClean="0">
                <a:latin typeface="+mj-lt"/>
              </a:rPr>
              <a:t>…</a:t>
            </a:r>
            <a:endParaRPr lang="en-US" sz="2800" dirty="0">
              <a:latin typeface="+mj-lt"/>
            </a:endParaRPr>
          </a:p>
        </p:txBody>
      </p:sp>
    </p:spTree>
    <p:extLst>
      <p:ext uri="{BB962C8B-B14F-4D97-AF65-F5344CB8AC3E}">
        <p14:creationId xmlns:p14="http://schemas.microsoft.com/office/powerpoint/2010/main" val="16097815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9376" y="802139"/>
            <a:ext cx="3766224" cy="5684208"/>
          </a:xfrm>
          <a:prstGeom prst="rect">
            <a:avLst/>
          </a:prstGeom>
        </p:spPr>
      </p:pic>
      <p:sp>
        <p:nvSpPr>
          <p:cNvPr id="12" name="Rectangle 11"/>
          <p:cNvSpPr/>
          <p:nvPr/>
        </p:nvSpPr>
        <p:spPr>
          <a:xfrm>
            <a:off x="5087455" y="6486347"/>
            <a:ext cx="2712602" cy="307777"/>
          </a:xfrm>
          <a:prstGeom prst="rect">
            <a:avLst/>
          </a:prstGeom>
        </p:spPr>
        <p:txBody>
          <a:bodyPr wrap="none">
            <a:spAutoFit/>
          </a:bodyPr>
          <a:lstStyle/>
          <a:p>
            <a:r>
              <a:rPr lang="en-US" dirty="0" smtClean="0"/>
              <a:t>Source: https</a:t>
            </a:r>
            <a:r>
              <a:rPr lang="en-US" dirty="0"/>
              <a:t>://www.reddit.com/</a:t>
            </a:r>
          </a:p>
        </p:txBody>
      </p:sp>
    </p:spTree>
    <p:extLst>
      <p:ext uri="{BB962C8B-B14F-4D97-AF65-F5344CB8AC3E}">
        <p14:creationId xmlns:p14="http://schemas.microsoft.com/office/powerpoint/2010/main" val="525446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400" dirty="0" err="1" smtClean="0">
                <a:latin typeface="Cambria" panose="02040503050406030204" pitchFamily="18" charset="0"/>
              </a:rPr>
              <a:t>Thử</a:t>
            </a:r>
            <a:r>
              <a:rPr lang="en-US" sz="2400" dirty="0" smtClean="0">
                <a:latin typeface="Cambria" panose="02040503050406030204" pitchFamily="18" charset="0"/>
              </a:rPr>
              <a:t> </a:t>
            </a:r>
            <a:r>
              <a:rPr lang="en-US" sz="2400" dirty="0" err="1" smtClean="0">
                <a:latin typeface="Cambria" panose="02040503050406030204" pitchFamily="18" charset="0"/>
              </a:rPr>
              <a:t>nghiệm</a:t>
            </a:r>
            <a:r>
              <a:rPr lang="en-US" sz="2400" dirty="0" smtClean="0">
                <a:latin typeface="Cambria" panose="02040503050406030204" pitchFamily="18" charset="0"/>
              </a:rPr>
              <a:t> </a:t>
            </a:r>
            <a:r>
              <a:rPr lang="en-US" sz="2400" dirty="0" err="1" smtClean="0">
                <a:latin typeface="Cambria" panose="02040503050406030204" pitchFamily="18" charset="0"/>
              </a:rPr>
              <a:t>đọc</a:t>
            </a:r>
            <a:r>
              <a:rPr lang="en-US" sz="2400" dirty="0" smtClean="0">
                <a:latin typeface="Cambria" panose="02040503050406030204" pitchFamily="18" charset="0"/>
              </a:rPr>
              <a:t> </a:t>
            </a:r>
            <a:r>
              <a:rPr lang="en-US" sz="2400" dirty="0" err="1" smtClean="0">
                <a:latin typeface="Cambria" panose="02040503050406030204" pitchFamily="18" charset="0"/>
              </a:rPr>
              <a:t>dữ</a:t>
            </a:r>
            <a:r>
              <a:rPr lang="en-US" sz="2400" dirty="0" smtClean="0">
                <a:latin typeface="Cambria" panose="02040503050406030204" pitchFamily="18" charset="0"/>
              </a:rPr>
              <a:t> </a:t>
            </a:r>
            <a:r>
              <a:rPr lang="en-US" sz="2400" dirty="0" err="1" smtClean="0">
                <a:latin typeface="Cambria" panose="02040503050406030204" pitchFamily="18" charset="0"/>
              </a:rPr>
              <a:t>liệu</a:t>
            </a:r>
            <a:r>
              <a:rPr lang="en-US" sz="2400" dirty="0" smtClean="0">
                <a:latin typeface="Cambria" panose="02040503050406030204" pitchFamily="18" charset="0"/>
              </a:rPr>
              <a:t> txt</a:t>
            </a:r>
          </a:p>
          <a:p>
            <a:pPr marL="457200" indent="-457200" algn="just">
              <a:buFont typeface="Wingdings" panose="05000000000000000000" pitchFamily="2" charset="2"/>
              <a:buChar char="v"/>
            </a:pPr>
            <a:r>
              <a:rPr lang="en-US" sz="2400" dirty="0" err="1" smtClean="0">
                <a:latin typeface="Cambria" panose="02040503050406030204" pitchFamily="18" charset="0"/>
              </a:rPr>
              <a:t>Thử</a:t>
            </a:r>
            <a:r>
              <a:rPr lang="en-US" sz="2400" dirty="0" smtClean="0">
                <a:latin typeface="Cambria" panose="02040503050406030204" pitchFamily="18" charset="0"/>
              </a:rPr>
              <a:t> </a:t>
            </a:r>
            <a:r>
              <a:rPr lang="en-US" sz="2400" dirty="0" err="1" smtClean="0">
                <a:latin typeface="Cambria" panose="02040503050406030204" pitchFamily="18" charset="0"/>
              </a:rPr>
              <a:t>nghiệm</a:t>
            </a:r>
            <a:r>
              <a:rPr lang="en-US" sz="2400" dirty="0" smtClean="0">
                <a:latin typeface="Cambria" panose="02040503050406030204" pitchFamily="18" charset="0"/>
              </a:rPr>
              <a:t> </a:t>
            </a:r>
            <a:r>
              <a:rPr lang="en-US" sz="2400" dirty="0" err="1" smtClean="0">
                <a:latin typeface="Cambria" panose="02040503050406030204" pitchFamily="18" charset="0"/>
              </a:rPr>
              <a:t>đọc</a:t>
            </a:r>
            <a:r>
              <a:rPr lang="en-US" sz="2400" dirty="0" smtClean="0">
                <a:latin typeface="Cambria" panose="02040503050406030204" pitchFamily="18" charset="0"/>
              </a:rPr>
              <a:t> </a:t>
            </a:r>
            <a:r>
              <a:rPr lang="en-US" sz="2400" dirty="0" err="1" smtClean="0">
                <a:latin typeface="Cambria" panose="02040503050406030204" pitchFamily="18" charset="0"/>
              </a:rPr>
              <a:t>dữ</a:t>
            </a:r>
            <a:r>
              <a:rPr lang="en-US" sz="2400" dirty="0" smtClean="0">
                <a:latin typeface="Cambria" panose="02040503050406030204" pitchFamily="18" charset="0"/>
              </a:rPr>
              <a:t> </a:t>
            </a:r>
            <a:r>
              <a:rPr lang="en-US" sz="2400" dirty="0" err="1" smtClean="0">
                <a:latin typeface="Cambria" panose="02040503050406030204" pitchFamily="18" charset="0"/>
              </a:rPr>
              <a:t>liệu</a:t>
            </a:r>
            <a:r>
              <a:rPr lang="en-US" sz="2400" dirty="0" smtClean="0">
                <a:latin typeface="Cambria" panose="02040503050406030204" pitchFamily="18" charset="0"/>
              </a:rPr>
              <a:t> CSV</a:t>
            </a:r>
          </a:p>
          <a:p>
            <a:pPr marL="457200" indent="-457200" algn="just">
              <a:buFont typeface="Wingdings" panose="05000000000000000000" pitchFamily="2" charset="2"/>
              <a:buChar char="v"/>
            </a:pPr>
            <a:r>
              <a:rPr lang="en-US" sz="2400" dirty="0" err="1" smtClean="0">
                <a:latin typeface="Cambria" panose="02040503050406030204" pitchFamily="18" charset="0"/>
              </a:rPr>
              <a:t>Thử</a:t>
            </a:r>
            <a:r>
              <a:rPr lang="en-US" sz="2400" dirty="0" smtClean="0">
                <a:latin typeface="Cambria" panose="02040503050406030204" pitchFamily="18" charset="0"/>
              </a:rPr>
              <a:t> </a:t>
            </a:r>
            <a:r>
              <a:rPr lang="en-US" sz="2400" dirty="0" err="1" smtClean="0">
                <a:latin typeface="Cambria" panose="02040503050406030204" pitchFamily="18" charset="0"/>
              </a:rPr>
              <a:t>nghiệm</a:t>
            </a:r>
            <a:r>
              <a:rPr lang="en-US" sz="2400" dirty="0" smtClean="0">
                <a:latin typeface="Cambria" panose="02040503050406030204" pitchFamily="18" charset="0"/>
              </a:rPr>
              <a:t> </a:t>
            </a:r>
            <a:r>
              <a:rPr lang="en-US" sz="2400" dirty="0" err="1" smtClean="0">
                <a:latin typeface="Cambria" panose="02040503050406030204" pitchFamily="18" charset="0"/>
              </a:rPr>
              <a:t>đọc</a:t>
            </a:r>
            <a:r>
              <a:rPr lang="en-US" sz="2400" dirty="0" smtClean="0">
                <a:latin typeface="Cambria" panose="02040503050406030204" pitchFamily="18" charset="0"/>
              </a:rPr>
              <a:t> </a:t>
            </a:r>
            <a:r>
              <a:rPr lang="en-US" sz="2400" dirty="0" err="1" smtClean="0">
                <a:latin typeface="Cambria" panose="02040503050406030204" pitchFamily="18" charset="0"/>
              </a:rPr>
              <a:t>dữ</a:t>
            </a:r>
            <a:r>
              <a:rPr lang="en-US" sz="2400" dirty="0" smtClean="0">
                <a:latin typeface="Cambria" panose="02040503050406030204" pitchFamily="18" charset="0"/>
              </a:rPr>
              <a:t> </a:t>
            </a:r>
            <a:r>
              <a:rPr lang="en-US" sz="2400" dirty="0" err="1" smtClean="0">
                <a:latin typeface="Cambria" panose="02040503050406030204" pitchFamily="18" charset="0"/>
              </a:rPr>
              <a:t>liệu</a:t>
            </a:r>
            <a:r>
              <a:rPr lang="en-US" sz="2400" dirty="0" smtClean="0">
                <a:latin typeface="Cambria" panose="02040503050406030204" pitchFamily="18" charset="0"/>
              </a:rPr>
              <a:t> JSON</a:t>
            </a:r>
          </a:p>
          <a:p>
            <a:pPr marL="457200" indent="-457200" algn="just">
              <a:buFont typeface="Wingdings" panose="05000000000000000000" pitchFamily="2" charset="2"/>
              <a:buChar char="v"/>
            </a:pPr>
            <a:r>
              <a:rPr lang="en-US" sz="2400" dirty="0" err="1" smtClean="0">
                <a:latin typeface="Cambria" panose="02040503050406030204" pitchFamily="18" charset="0"/>
              </a:rPr>
              <a:t>Thử</a:t>
            </a:r>
            <a:r>
              <a:rPr lang="en-US" sz="2400" dirty="0" smtClean="0">
                <a:latin typeface="Cambria" panose="02040503050406030204" pitchFamily="18" charset="0"/>
              </a:rPr>
              <a:t> </a:t>
            </a:r>
            <a:r>
              <a:rPr lang="en-US" sz="2400" dirty="0" err="1" smtClean="0">
                <a:latin typeface="Cambria" panose="02040503050406030204" pitchFamily="18" charset="0"/>
              </a:rPr>
              <a:t>nghiệm</a:t>
            </a:r>
            <a:r>
              <a:rPr lang="en-US" sz="2400" dirty="0" smtClean="0">
                <a:latin typeface="Cambria" panose="02040503050406030204" pitchFamily="18" charset="0"/>
              </a:rPr>
              <a:t> </a:t>
            </a:r>
            <a:r>
              <a:rPr lang="en-US" sz="2400" dirty="0" err="1" smtClean="0">
                <a:latin typeface="Cambria" panose="02040503050406030204" pitchFamily="18" charset="0"/>
              </a:rPr>
              <a:t>đọc</a:t>
            </a:r>
            <a:r>
              <a:rPr lang="en-US" sz="2400" dirty="0" smtClean="0">
                <a:latin typeface="Cambria" panose="02040503050406030204" pitchFamily="18" charset="0"/>
              </a:rPr>
              <a:t> </a:t>
            </a:r>
            <a:r>
              <a:rPr lang="en-US" sz="2400" dirty="0" err="1" smtClean="0">
                <a:latin typeface="Cambria" panose="02040503050406030204" pitchFamily="18" charset="0"/>
              </a:rPr>
              <a:t>dữ</a:t>
            </a:r>
            <a:r>
              <a:rPr lang="en-US" sz="2400" dirty="0" smtClean="0">
                <a:latin typeface="Cambria" panose="02040503050406030204" pitchFamily="18" charset="0"/>
              </a:rPr>
              <a:t> </a:t>
            </a:r>
            <a:r>
              <a:rPr lang="en-US" sz="2400" dirty="0" err="1" smtClean="0">
                <a:latin typeface="Cambria" panose="02040503050406030204" pitchFamily="18" charset="0"/>
              </a:rPr>
              <a:t>liệu</a:t>
            </a:r>
            <a:r>
              <a:rPr lang="en-US" sz="2400" dirty="0" smtClean="0">
                <a:latin typeface="Cambria" panose="02040503050406030204" pitchFamily="18" charset="0"/>
              </a:rPr>
              <a:t> XML</a:t>
            </a:r>
          </a:p>
          <a:p>
            <a:pPr marL="457200" indent="-457200" algn="just">
              <a:buFont typeface="Wingdings" panose="05000000000000000000" pitchFamily="2" charset="2"/>
              <a:buChar char="v"/>
            </a:pPr>
            <a:r>
              <a:rPr lang="en-US" sz="2400" dirty="0" err="1">
                <a:latin typeface="Cambria" panose="02040503050406030204" pitchFamily="18" charset="0"/>
              </a:rPr>
              <a:t>Thử</a:t>
            </a:r>
            <a:r>
              <a:rPr lang="en-US" sz="2400" dirty="0">
                <a:latin typeface="Cambria" panose="02040503050406030204" pitchFamily="18" charset="0"/>
              </a:rPr>
              <a:t> </a:t>
            </a:r>
            <a:r>
              <a:rPr lang="en-US" sz="2400" dirty="0" err="1">
                <a:latin typeface="Cambria" panose="02040503050406030204" pitchFamily="18" charset="0"/>
              </a:rPr>
              <a:t>nghiệm</a:t>
            </a:r>
            <a:r>
              <a:rPr lang="en-US" sz="2400" dirty="0">
                <a:latin typeface="Cambria" panose="02040503050406030204" pitchFamily="18" charset="0"/>
              </a:rPr>
              <a:t> </a:t>
            </a:r>
            <a:r>
              <a:rPr lang="en-US" sz="2400" dirty="0" err="1">
                <a:latin typeface="Cambria" panose="02040503050406030204" pitchFamily="18" charset="0"/>
              </a:rPr>
              <a:t>đọc</a:t>
            </a:r>
            <a:r>
              <a:rPr lang="en-US" sz="2400" dirty="0">
                <a:latin typeface="Cambria" panose="02040503050406030204" pitchFamily="18" charset="0"/>
              </a:rPr>
              <a:t> </a:t>
            </a:r>
            <a:r>
              <a:rPr lang="en-US" sz="2400" dirty="0" err="1">
                <a:latin typeface="Cambria" panose="02040503050406030204" pitchFamily="18" charset="0"/>
              </a:rPr>
              <a:t>dữ</a:t>
            </a:r>
            <a:r>
              <a:rPr lang="en-US" sz="2400" dirty="0">
                <a:latin typeface="Cambria" panose="02040503050406030204" pitchFamily="18" charset="0"/>
              </a:rPr>
              <a:t> </a:t>
            </a:r>
            <a:r>
              <a:rPr lang="en-US" sz="2400" dirty="0" err="1">
                <a:latin typeface="Cambria" panose="02040503050406030204" pitchFamily="18" charset="0"/>
              </a:rPr>
              <a:t>liệu</a:t>
            </a:r>
            <a:r>
              <a:rPr lang="en-US" sz="2400" dirty="0">
                <a:latin typeface="Cambria" panose="02040503050406030204" pitchFamily="18" charset="0"/>
              </a:rPr>
              <a:t> </a:t>
            </a:r>
            <a:r>
              <a:rPr lang="en-US" sz="2400" dirty="0" smtClean="0">
                <a:latin typeface="Cambria" panose="02040503050406030204" pitchFamily="18" charset="0"/>
              </a:rPr>
              <a:t>Excel</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8453076" y="2262861"/>
            <a:ext cx="3509024" cy="3324339"/>
          </a:xfrm>
          <a:prstGeom prst="rect">
            <a:avLst/>
          </a:prstGeom>
        </p:spPr>
      </p:pic>
      <p:pic>
        <p:nvPicPr>
          <p:cNvPr id="9" name="Picture 8"/>
          <p:cNvPicPr>
            <a:picLocks noChangeAspect="1"/>
          </p:cNvPicPr>
          <p:nvPr/>
        </p:nvPicPr>
        <p:blipFill>
          <a:blip r:embed="rId4"/>
          <a:stretch>
            <a:fillRect/>
          </a:stretch>
        </p:blipFill>
        <p:spPr>
          <a:xfrm>
            <a:off x="816479" y="3083457"/>
            <a:ext cx="3078391" cy="3294047"/>
          </a:xfrm>
          <a:prstGeom prst="rect">
            <a:avLst/>
          </a:prstGeom>
        </p:spPr>
      </p:pic>
      <p:pic>
        <p:nvPicPr>
          <p:cNvPr id="10" name="Picture 9"/>
          <p:cNvPicPr>
            <a:picLocks noChangeAspect="1"/>
          </p:cNvPicPr>
          <p:nvPr/>
        </p:nvPicPr>
        <p:blipFill>
          <a:blip r:embed="rId5"/>
          <a:stretch>
            <a:fillRect/>
          </a:stretch>
        </p:blipFill>
        <p:spPr>
          <a:xfrm>
            <a:off x="5104267" y="2220962"/>
            <a:ext cx="2708266" cy="4028868"/>
          </a:xfrm>
          <a:prstGeom prst="rect">
            <a:avLst/>
          </a:prstGeom>
        </p:spPr>
      </p:pic>
      <p:sp>
        <p:nvSpPr>
          <p:cNvPr id="11" name="Rectangle 10"/>
          <p:cNvSpPr/>
          <p:nvPr/>
        </p:nvSpPr>
        <p:spPr>
          <a:xfrm>
            <a:off x="5812495" y="1336392"/>
            <a:ext cx="6032421" cy="369332"/>
          </a:xfrm>
          <a:prstGeom prst="rect">
            <a:avLst/>
          </a:prstGeom>
        </p:spPr>
        <p:txBody>
          <a:bodyPr wrap="none">
            <a:spAutoFit/>
          </a:bodyPr>
          <a:lstStyle/>
          <a:p>
            <a:r>
              <a:rPr lang="en-US" sz="1800" dirty="0">
                <a:hlinkClick r:id="rId6"/>
              </a:rPr>
              <a:t>https://</a:t>
            </a:r>
            <a:r>
              <a:rPr lang="en-US" sz="1800" dirty="0" smtClean="0">
                <a:hlinkClick r:id="rId6"/>
              </a:rPr>
              <a:t>tranduythanh.com/datasets/SalesTransactions.rar</a:t>
            </a:r>
            <a:r>
              <a:rPr lang="en-US" sz="1800" dirty="0" smtClean="0"/>
              <a:t> </a:t>
            </a:r>
            <a:endParaRPr lang="en-US" sz="1800" dirty="0"/>
          </a:p>
        </p:txBody>
      </p:sp>
    </p:spTree>
    <p:extLst>
      <p:ext uri="{BB962C8B-B14F-4D97-AF65-F5344CB8AC3E}">
        <p14:creationId xmlns:p14="http://schemas.microsoft.com/office/powerpoint/2010/main" val="7061724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txt</a:t>
            </a:r>
          </a:p>
        </p:txBody>
      </p:sp>
      <p:pic>
        <p:nvPicPr>
          <p:cNvPr id="9" name="Picture 8"/>
          <p:cNvPicPr>
            <a:picLocks noChangeAspect="1"/>
          </p:cNvPicPr>
          <p:nvPr/>
        </p:nvPicPr>
        <p:blipFill>
          <a:blip r:embed="rId3"/>
          <a:stretch>
            <a:fillRect/>
          </a:stretch>
        </p:blipFill>
        <p:spPr>
          <a:xfrm>
            <a:off x="2565354" y="1443943"/>
            <a:ext cx="6996246" cy="2280850"/>
          </a:xfrm>
          <a:prstGeom prst="rect">
            <a:avLst/>
          </a:prstGeom>
        </p:spPr>
      </p:pic>
      <p:pic>
        <p:nvPicPr>
          <p:cNvPr id="10" name="Picture 9"/>
          <p:cNvPicPr>
            <a:picLocks noChangeAspect="1"/>
          </p:cNvPicPr>
          <p:nvPr/>
        </p:nvPicPr>
        <p:blipFill>
          <a:blip r:embed="rId4"/>
          <a:stretch>
            <a:fillRect/>
          </a:stretch>
        </p:blipFill>
        <p:spPr>
          <a:xfrm>
            <a:off x="4155228" y="4032000"/>
            <a:ext cx="4081364" cy="2397363"/>
          </a:xfrm>
          <a:prstGeom prst="rect">
            <a:avLst/>
          </a:prstGeom>
        </p:spPr>
      </p:pic>
    </p:spTree>
    <p:extLst>
      <p:ext uri="{BB962C8B-B14F-4D97-AF65-F5344CB8AC3E}">
        <p14:creationId xmlns:p14="http://schemas.microsoft.com/office/powerpoint/2010/main" val="1115127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CSV</a:t>
            </a:r>
          </a:p>
        </p:txBody>
      </p:sp>
      <p:pic>
        <p:nvPicPr>
          <p:cNvPr id="8" name="Picture 7"/>
          <p:cNvPicPr>
            <a:picLocks noChangeAspect="1"/>
          </p:cNvPicPr>
          <p:nvPr/>
        </p:nvPicPr>
        <p:blipFill>
          <a:blip r:embed="rId3"/>
          <a:stretch>
            <a:fillRect/>
          </a:stretch>
        </p:blipFill>
        <p:spPr>
          <a:xfrm>
            <a:off x="1420999" y="1753174"/>
            <a:ext cx="8558002" cy="2674852"/>
          </a:xfrm>
          <a:prstGeom prst="rect">
            <a:avLst/>
          </a:prstGeom>
        </p:spPr>
      </p:pic>
    </p:spTree>
    <p:extLst>
      <p:ext uri="{BB962C8B-B14F-4D97-AF65-F5344CB8AC3E}">
        <p14:creationId xmlns:p14="http://schemas.microsoft.com/office/powerpoint/2010/main" val="42574887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87455" y="6486347"/>
            <a:ext cx="2712602" cy="307777"/>
          </a:xfrm>
          <a:prstGeom prst="rect">
            <a:avLst/>
          </a:prstGeom>
        </p:spPr>
        <p:txBody>
          <a:bodyPr wrap="none">
            <a:spAutoFit/>
          </a:bodyPr>
          <a:lstStyle/>
          <a:p>
            <a:r>
              <a:rPr lang="en-US" dirty="0" smtClean="0"/>
              <a:t>Source: https</a:t>
            </a:r>
            <a:r>
              <a:rPr lang="en-US" dirty="0"/>
              <a:t>://www.reddit.com/</a:t>
            </a:r>
          </a:p>
        </p:txBody>
      </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JSON</a:t>
            </a:r>
          </a:p>
        </p:txBody>
      </p:sp>
      <p:pic>
        <p:nvPicPr>
          <p:cNvPr id="9" name="Picture 8"/>
          <p:cNvPicPr>
            <a:picLocks noChangeAspect="1"/>
          </p:cNvPicPr>
          <p:nvPr/>
        </p:nvPicPr>
        <p:blipFill>
          <a:blip r:embed="rId3"/>
          <a:stretch>
            <a:fillRect/>
          </a:stretch>
        </p:blipFill>
        <p:spPr>
          <a:xfrm>
            <a:off x="1890237" y="1689685"/>
            <a:ext cx="8611346" cy="2888230"/>
          </a:xfrm>
          <a:prstGeom prst="rect">
            <a:avLst/>
          </a:prstGeom>
        </p:spPr>
      </p:pic>
    </p:spTree>
    <p:extLst>
      <p:ext uri="{BB962C8B-B14F-4D97-AF65-F5344CB8AC3E}">
        <p14:creationId xmlns:p14="http://schemas.microsoft.com/office/powerpoint/2010/main" val="795699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2.1</a:t>
            </a:r>
            <a:r>
              <a:rPr lang="vi-VN" sz="2800" dirty="0">
                <a:latin typeface="Cambria" panose="02040503050406030204" pitchFamily="18" charset="0"/>
              </a:rPr>
              <a:t>. Dữ liệu là gì?</a:t>
            </a:r>
          </a:p>
          <a:p>
            <a:pPr marL="457200" indent="-457200" algn="just">
              <a:buFont typeface="Wingdings" panose="05000000000000000000" pitchFamily="2" charset="2"/>
              <a:buChar char="v"/>
            </a:pPr>
            <a:r>
              <a:rPr lang="vi-VN" sz="2800" dirty="0">
                <a:latin typeface="Cambria" panose="02040503050406030204" pitchFamily="18" charset="0"/>
              </a:rPr>
              <a:t>2.2. Tầm quan trọng của dữ liệu</a:t>
            </a:r>
          </a:p>
          <a:p>
            <a:pPr marL="457200" indent="-457200" algn="just">
              <a:buFont typeface="Wingdings" panose="05000000000000000000" pitchFamily="2" charset="2"/>
              <a:buChar char="v"/>
            </a:pPr>
            <a:r>
              <a:rPr lang="vi-VN" sz="2800" dirty="0">
                <a:latin typeface="Cambria" panose="02040503050406030204" pitchFamily="18" charset="0"/>
              </a:rPr>
              <a:t>2.3. Nguyên tắc Garbage In - Garbage Out</a:t>
            </a:r>
          </a:p>
          <a:p>
            <a:pPr marL="457200" indent="-457200" algn="just">
              <a:buFont typeface="Wingdings" panose="05000000000000000000" pitchFamily="2" charset="2"/>
              <a:buChar char="v"/>
            </a:pPr>
            <a:r>
              <a:rPr lang="vi-VN" sz="2800" dirty="0">
                <a:latin typeface="Cambria" panose="02040503050406030204" pitchFamily="18" charset="0"/>
              </a:rPr>
              <a:t>2.4. Các loại Dữ liệu thường gặp </a:t>
            </a:r>
          </a:p>
          <a:p>
            <a:pPr marL="457200" indent="-457200" algn="just">
              <a:buFont typeface="Wingdings" panose="05000000000000000000" pitchFamily="2" charset="2"/>
              <a:buChar char="v"/>
            </a:pPr>
            <a:r>
              <a:rPr lang="vi-VN" sz="2800" dirty="0">
                <a:latin typeface="Cambria" panose="02040503050406030204" pitchFamily="18" charset="0"/>
              </a:rPr>
              <a:t>2.5. Dữ liệu trong hệ thống kinh doanh và ngoài hệ thống kinh doanh</a:t>
            </a:r>
          </a:p>
          <a:p>
            <a:pPr marL="457200" indent="-457200" algn="just">
              <a:buFont typeface="Wingdings" panose="05000000000000000000" pitchFamily="2" charset="2"/>
              <a:buChar char="v"/>
            </a:pPr>
            <a:r>
              <a:rPr lang="vi-VN" sz="2800" dirty="0">
                <a:latin typeface="Cambria" panose="02040503050406030204" pitchFamily="18" charset="0"/>
              </a:rPr>
              <a:t>2.6. Thiết kế cấu trúc dữ liệu phục vụ cho mô hình máy học</a:t>
            </a:r>
          </a:p>
          <a:p>
            <a:pPr marL="457200" indent="-457200" algn="just">
              <a:buFont typeface="Wingdings" panose="05000000000000000000" pitchFamily="2" charset="2"/>
              <a:buChar char="v"/>
            </a:pPr>
            <a:r>
              <a:rPr lang="vi-VN" sz="2800" dirty="0">
                <a:latin typeface="Cambria" panose="02040503050406030204" pitchFamily="18" charset="0"/>
              </a:rPr>
              <a:t>2.7. Thách thức khi xử lý Big Data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XML</a:t>
            </a:r>
            <a:endParaRPr lang="vi-VN" sz="2800" dirty="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728132" y="1670161"/>
            <a:ext cx="9732648" cy="4481960"/>
          </a:xfrm>
          <a:prstGeom prst="rect">
            <a:avLst/>
          </a:prstGeom>
        </p:spPr>
      </p:pic>
      <p:sp>
        <p:nvSpPr>
          <p:cNvPr id="10" name="Rectangle 9"/>
          <p:cNvSpPr/>
          <p:nvPr/>
        </p:nvSpPr>
        <p:spPr>
          <a:xfrm>
            <a:off x="6748800" y="499797"/>
            <a:ext cx="2812800" cy="1200329"/>
          </a:xfrm>
          <a:prstGeom prst="rect">
            <a:avLst/>
          </a:prstGeom>
        </p:spPr>
        <p:txBody>
          <a:bodyPr wrap="square">
            <a:spAutoFit/>
          </a:bodyPr>
          <a:lstStyle/>
          <a:p>
            <a:r>
              <a:rPr lang="en-US" sz="1800" dirty="0"/>
              <a:t>#for </a:t>
            </a:r>
            <a:r>
              <a:rPr lang="en-US" sz="1800" dirty="0" err="1"/>
              <a:t>beautifulsoup</a:t>
            </a:r>
            <a:endParaRPr lang="en-US" sz="1800" dirty="0"/>
          </a:p>
          <a:p>
            <a:r>
              <a:rPr lang="en-US" sz="1800" dirty="0"/>
              <a:t>pip install </a:t>
            </a:r>
            <a:r>
              <a:rPr lang="en-US" sz="1800" dirty="0" smtClean="0"/>
              <a:t>beautifulsoup4</a:t>
            </a:r>
            <a:endParaRPr lang="en-US" sz="1800" dirty="0"/>
          </a:p>
          <a:p>
            <a:r>
              <a:rPr lang="en-US" sz="1800" dirty="0"/>
              <a:t>#for </a:t>
            </a:r>
            <a:r>
              <a:rPr lang="en-US" sz="1800" dirty="0" err="1"/>
              <a:t>lmxl</a:t>
            </a:r>
            <a:r>
              <a:rPr lang="en-US" sz="1800" dirty="0"/>
              <a:t> parser</a:t>
            </a:r>
          </a:p>
          <a:p>
            <a:r>
              <a:rPr lang="en-US" sz="1800" dirty="0"/>
              <a:t>pip install </a:t>
            </a:r>
            <a:r>
              <a:rPr lang="en-US" sz="1800" dirty="0" err="1"/>
              <a:t>lxml</a:t>
            </a:r>
            <a:endParaRPr lang="en-US" sz="1800" dirty="0"/>
          </a:p>
        </p:txBody>
      </p:sp>
    </p:spTree>
    <p:extLst>
      <p:ext uri="{BB962C8B-B14F-4D97-AF65-F5344CB8AC3E}">
        <p14:creationId xmlns:p14="http://schemas.microsoft.com/office/powerpoint/2010/main" val="321430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 </a:t>
            </a:r>
            <a:r>
              <a:rPr lang="en-US" sz="2800" dirty="0" err="1">
                <a:latin typeface="Cambria" panose="02040503050406030204" pitchFamily="18" charset="0"/>
              </a:rPr>
              <a:t>BeautifulSoup</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600618" y="1526399"/>
            <a:ext cx="6207213" cy="2728801"/>
          </a:xfrm>
          <a:prstGeom prst="rect">
            <a:avLst/>
          </a:prstGeom>
        </p:spPr>
      </p:pic>
      <p:pic>
        <p:nvPicPr>
          <p:cNvPr id="10" name="Picture 9"/>
          <p:cNvPicPr>
            <a:picLocks noChangeAspect="1"/>
          </p:cNvPicPr>
          <p:nvPr/>
        </p:nvPicPr>
        <p:blipFill>
          <a:blip r:embed="rId4"/>
          <a:stretch>
            <a:fillRect/>
          </a:stretch>
        </p:blipFill>
        <p:spPr>
          <a:xfrm>
            <a:off x="7085894" y="2277730"/>
            <a:ext cx="4397644" cy="2600067"/>
          </a:xfrm>
          <a:prstGeom prst="rect">
            <a:avLst/>
          </a:prstGeom>
        </p:spPr>
      </p:pic>
    </p:spTree>
    <p:extLst>
      <p:ext uri="{BB962C8B-B14F-4D97-AF65-F5344CB8AC3E}">
        <p14:creationId xmlns:p14="http://schemas.microsoft.com/office/powerpoint/2010/main" val="13181946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a:t>
            </a:r>
            <a:r>
              <a:rPr lang="en-US" sz="2800" dirty="0" smtClean="0">
                <a:latin typeface="Cambria" panose="02040503050406030204" pitchFamily="18" charset="0"/>
              </a:rPr>
              <a:t>– Pandas XML</a:t>
            </a:r>
            <a:endParaRPr lang="vi-VN" sz="2800" dirty="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1641600" y="1655865"/>
            <a:ext cx="8577878" cy="4570228"/>
          </a:xfrm>
          <a:prstGeom prst="rect">
            <a:avLst/>
          </a:prstGeom>
        </p:spPr>
      </p:pic>
      <p:sp>
        <p:nvSpPr>
          <p:cNvPr id="11" name="Rectangle 10"/>
          <p:cNvSpPr/>
          <p:nvPr/>
        </p:nvSpPr>
        <p:spPr>
          <a:xfrm>
            <a:off x="8066464" y="957096"/>
            <a:ext cx="2997776" cy="369332"/>
          </a:xfrm>
          <a:prstGeom prst="rect">
            <a:avLst/>
          </a:prstGeom>
        </p:spPr>
        <p:txBody>
          <a:bodyPr wrap="square">
            <a:spAutoFit/>
          </a:bodyPr>
          <a:lstStyle/>
          <a:p>
            <a:r>
              <a:rPr lang="en-US" sz="1800" dirty="0"/>
              <a:t>pip install pandas-read-xml</a:t>
            </a:r>
          </a:p>
        </p:txBody>
      </p:sp>
    </p:spTree>
    <p:extLst>
      <p:ext uri="{BB962C8B-B14F-4D97-AF65-F5344CB8AC3E}">
        <p14:creationId xmlns:p14="http://schemas.microsoft.com/office/powerpoint/2010/main" val="33770317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Thử</a:t>
            </a:r>
            <a:r>
              <a:rPr lang="en-US" sz="2800" dirty="0">
                <a:latin typeface="Cambria" panose="02040503050406030204" pitchFamily="18" charset="0"/>
              </a:rPr>
              <a:t> </a:t>
            </a:r>
            <a:r>
              <a:rPr lang="en-US" sz="2800" dirty="0" err="1">
                <a:latin typeface="Cambria" panose="02040503050406030204" pitchFamily="18" charset="0"/>
              </a:rPr>
              <a:t>nghiệm</a:t>
            </a:r>
            <a:r>
              <a:rPr lang="en-US" sz="2800" dirty="0">
                <a:latin typeface="Cambria" panose="02040503050406030204" pitchFamily="18" charset="0"/>
              </a:rPr>
              <a:t> </a:t>
            </a:r>
            <a:r>
              <a:rPr lang="en-US" sz="2800" dirty="0" err="1">
                <a:latin typeface="Cambria" panose="02040503050406030204" pitchFamily="18" charset="0"/>
              </a:rPr>
              <a:t>đọc</a:t>
            </a:r>
            <a:r>
              <a:rPr lang="en-US" sz="2800" dirty="0">
                <a:latin typeface="Cambria" panose="02040503050406030204" pitchFamily="18" charset="0"/>
              </a:rPr>
              <a:t> </a:t>
            </a: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XML </a:t>
            </a:r>
            <a:r>
              <a:rPr lang="en-US" sz="2800" dirty="0" smtClean="0">
                <a:latin typeface="Cambria" panose="02040503050406030204" pitchFamily="18" charset="0"/>
              </a:rPr>
              <a:t>– Pandas XML</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316931" y="1395771"/>
            <a:ext cx="8453469" cy="2665201"/>
          </a:xfrm>
          <a:prstGeom prst="rect">
            <a:avLst/>
          </a:prstGeom>
        </p:spPr>
      </p:pic>
      <p:pic>
        <p:nvPicPr>
          <p:cNvPr id="10" name="Picture 9"/>
          <p:cNvPicPr>
            <a:picLocks noChangeAspect="1"/>
          </p:cNvPicPr>
          <p:nvPr/>
        </p:nvPicPr>
        <p:blipFill>
          <a:blip r:embed="rId4"/>
          <a:stretch>
            <a:fillRect/>
          </a:stretch>
        </p:blipFill>
        <p:spPr>
          <a:xfrm>
            <a:off x="4716000" y="3129056"/>
            <a:ext cx="7166110" cy="2511832"/>
          </a:xfrm>
          <a:prstGeom prst="rect">
            <a:avLst/>
          </a:prstGeom>
        </p:spPr>
      </p:pic>
      <p:cxnSp>
        <p:nvCxnSpPr>
          <p:cNvPr id="14" name="Elbow Connector 13"/>
          <p:cNvCxnSpPr/>
          <p:nvPr/>
        </p:nvCxnSpPr>
        <p:spPr>
          <a:xfrm rot="16200000" flipH="1">
            <a:off x="3589286" y="4316486"/>
            <a:ext cx="1353428" cy="842400"/>
          </a:xfrm>
          <a:prstGeom prst="bentConnector3">
            <a:avLst>
              <a:gd name="adj1" fmla="val 99474"/>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3355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Excel</a:t>
            </a:r>
            <a:endParaRPr lang="vi-VN" sz="2800" dirty="0">
              <a:latin typeface="Cambria" panose="02040503050406030204" pitchFamily="18" charset="0"/>
            </a:endParaRPr>
          </a:p>
        </p:txBody>
      </p:sp>
      <p:sp>
        <p:nvSpPr>
          <p:cNvPr id="9" name="Rectangle 8"/>
          <p:cNvSpPr/>
          <p:nvPr/>
        </p:nvSpPr>
        <p:spPr>
          <a:xfrm>
            <a:off x="6329732" y="962794"/>
            <a:ext cx="2052165" cy="461665"/>
          </a:xfrm>
          <a:prstGeom prst="rect">
            <a:avLst/>
          </a:prstGeom>
        </p:spPr>
        <p:txBody>
          <a:bodyPr wrap="none">
            <a:spAutoFit/>
          </a:bodyPr>
          <a:lstStyle/>
          <a:p>
            <a:r>
              <a:rPr lang="en-US" sz="2400" dirty="0"/>
              <a:t>pip install </a:t>
            </a:r>
            <a:r>
              <a:rPr lang="en-US" sz="2400" dirty="0" err="1"/>
              <a:t>xlrd</a:t>
            </a:r>
            <a:endParaRPr lang="en-US" sz="2400" dirty="0"/>
          </a:p>
        </p:txBody>
      </p:sp>
      <p:pic>
        <p:nvPicPr>
          <p:cNvPr id="10243" name="Picture 3" descr="https://tranduythanh.com/wp-content/uploads/2024/01/QtDesigner-4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775" y="1587320"/>
            <a:ext cx="8115300" cy="4371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8700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smtClean="0">
                  <a:latin typeface="Cambria" panose="02040503050406030204" pitchFamily="18" charset="0"/>
                </a:rPr>
                <a:t>2.4. Các loại Dữ liệu thường gặp </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Excel</a:t>
            </a:r>
            <a:endParaRPr lang="vi-VN" sz="28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005169" y="1392515"/>
            <a:ext cx="7193903" cy="1882303"/>
          </a:xfrm>
          <a:prstGeom prst="rect">
            <a:avLst/>
          </a:prstGeom>
        </p:spPr>
      </p:pic>
      <p:pic>
        <p:nvPicPr>
          <p:cNvPr id="10" name="Picture 9"/>
          <p:cNvPicPr>
            <a:picLocks noChangeAspect="1"/>
          </p:cNvPicPr>
          <p:nvPr/>
        </p:nvPicPr>
        <p:blipFill>
          <a:blip r:embed="rId4"/>
          <a:stretch>
            <a:fillRect/>
          </a:stretch>
        </p:blipFill>
        <p:spPr>
          <a:xfrm>
            <a:off x="3873600" y="3217218"/>
            <a:ext cx="5325472" cy="3441074"/>
          </a:xfrm>
          <a:prstGeom prst="rect">
            <a:avLst/>
          </a:prstGeom>
        </p:spPr>
      </p:pic>
    </p:spTree>
    <p:extLst>
      <p:ext uri="{BB962C8B-B14F-4D97-AF65-F5344CB8AC3E}">
        <p14:creationId xmlns:p14="http://schemas.microsoft.com/office/powerpoint/2010/main" val="30870031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Viết 1 hàm có mô tả:</a:t>
            </a:r>
          </a:p>
          <a:p>
            <a:pPr marL="0" indent="0" algn="just">
              <a:buNone/>
            </a:pPr>
            <a:r>
              <a:rPr lang="vi-VN" sz="2800" b="1" u="sng">
                <a:latin typeface="Cambria" panose="02040503050406030204" pitchFamily="18" charset="0"/>
              </a:rPr>
              <a:t>Input:</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DataFrame </a:t>
            </a:r>
            <a:r>
              <a:rPr lang="vi-VN" sz="2400">
                <a:latin typeface="Cambria" panose="02040503050406030204" pitchFamily="18" charset="0"/>
              </a:rPr>
              <a:t>=&gt; df</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Tổng </a:t>
            </a:r>
            <a:r>
              <a:rPr lang="vi-VN" sz="2400">
                <a:latin typeface="Cambria" panose="02040503050406030204" pitchFamily="18" charset="0"/>
              </a:rPr>
              <a:t>Giá Trị Min =&gt;minValue</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Tổng </a:t>
            </a:r>
            <a:r>
              <a:rPr lang="vi-VN" sz="2400">
                <a:latin typeface="Cambria" panose="02040503050406030204" pitchFamily="18" charset="0"/>
              </a:rPr>
              <a:t>Giá Trị Max =&gt;maxValue</a:t>
            </a:r>
          </a:p>
          <a:p>
            <a:pPr marL="0" indent="0" algn="just">
              <a:buNone/>
            </a:pPr>
            <a:r>
              <a:rPr lang="vi-VN" sz="2800" b="1" u="sng">
                <a:latin typeface="Cambria" panose="02040503050406030204" pitchFamily="18" charset="0"/>
              </a:rPr>
              <a:t>Output:</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Trả </a:t>
            </a:r>
            <a:r>
              <a:rPr lang="vi-VN" sz="2400">
                <a:latin typeface="Cambria" panose="02040503050406030204" pitchFamily="18" charset="0"/>
              </a:rPr>
              <a:t>về danh sách các hóa đơn (mã hóa đơn) mà tổng trị giá của nó nằm trong [minValue …maxValue]</a:t>
            </a:r>
          </a:p>
        </p:txBody>
      </p:sp>
    </p:spTree>
    <p:extLst>
      <p:ext uri="{BB962C8B-B14F-4D97-AF65-F5344CB8AC3E}">
        <p14:creationId xmlns:p14="http://schemas.microsoft.com/office/powerpoint/2010/main" val="2080151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2"/>
          <p:cNvSpPr>
            <a:spLocks noChangeArrowheads="1"/>
          </p:cNvSpPr>
          <p:nvPr/>
        </p:nvSpPr>
        <p:spPr bwMode="auto">
          <a:xfrm>
            <a:off x="502810" y="824844"/>
            <a:ext cx="10786790"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pandas </a:t>
            </a:r>
            <a:r>
              <a:rPr kumimoji="0" lang="en-US" altLang="en-US" sz="1600" b="0" i="0" u="none" strike="noStrike" cap="none" normalizeH="0" baseline="0" smtClean="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pd</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033B3"/>
                </a:solidFill>
                <a:effectLst/>
                <a:latin typeface="Arial Unicode MS" panose="020B0604020202020204" pitchFamily="34" charset="-128"/>
                <a:cs typeface="JetBrains Mono" panose="02000009000000000000" pitchFamily="49" charset="0"/>
              </a:rPr>
              <a:t>def </a:t>
            </a:r>
            <a:r>
              <a:rPr kumimoji="0" lang="en-US" altLang="en-US" sz="1600" b="0" i="0" u="none" strike="noStrike" cap="none" normalizeH="0" baseline="0" smtClean="0">
                <a:ln>
                  <a:noFill/>
                </a:ln>
                <a:solidFill>
                  <a:srgbClr val="00627A"/>
                </a:solidFill>
                <a:effectLst/>
                <a:latin typeface="Arial Unicode MS" panose="020B0604020202020204" pitchFamily="34" charset="-128"/>
                <a:cs typeface="JetBrains Mono" panose="02000009000000000000" pitchFamily="49" charset="0"/>
              </a:rPr>
              <a:t>find_orders_within_range</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(df, minValue, maxValue):</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tổng giá trị từng đơn hàng</a:t>
            </a:r>
            <a:b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order_totals = df.groupby(</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).apply(</a:t>
            </a:r>
            <a:r>
              <a:rPr kumimoji="0" lang="en-US" altLang="en-US" sz="1600" b="0" i="0" u="none" strike="noStrike" cap="none" normalizeH="0" baseline="0" smtClean="0">
                <a:ln>
                  <a:noFill/>
                </a:ln>
                <a:solidFill>
                  <a:srgbClr val="0033B3"/>
                </a:solidFill>
                <a:effectLst/>
                <a:latin typeface="Arial Unicode MS" panose="020B0604020202020204" pitchFamily="34" charset="-128"/>
                <a:cs typeface="JetBrains Mono" panose="02000009000000000000" pitchFamily="49" charset="0"/>
              </a:rPr>
              <a:t>lambda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x: (x[</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'UnitPrice'</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 x[</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'Quantity'</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 (</a:t>
            </a:r>
            <a:r>
              <a:rPr kumimoji="0" lang="en-US" altLang="en-US" sz="1600" b="0" i="0" u="none" strike="noStrike" cap="none" normalizeH="0" baseline="0" smtClean="0">
                <a:ln>
                  <a:noFill/>
                </a:ln>
                <a:solidFill>
                  <a:srgbClr val="1750EB"/>
                </a:solidFill>
                <a:effectLst/>
                <a:latin typeface="Arial Unicode MS" panose="020B0604020202020204" pitchFamily="34" charset="-128"/>
                <a:cs typeface="JetBrains Mono" panose="02000009000000000000" pitchFamily="49" charset="0"/>
              </a:rPr>
              <a:t>1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x[</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'Discount'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])).sum())</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lọc đơn hàng trong range</a:t>
            </a:r>
            <a:b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orders_within_range = order_totals[(order_totals &gt;= minValue) &amp; (order_totals &lt;= maxValue)]</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danh sách các mã đơn hàng không trùng nhau</a:t>
            </a:r>
            <a:b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br>
            <a:r>
              <a:rPr kumimoji="0" lang="en-US" altLang="en-US" sz="1600" b="0" i="1" u="none" strike="noStrike" cap="none" normalizeH="0" baseline="0" smtClean="0">
                <a:ln>
                  <a:noFill/>
                </a:ln>
                <a:solidFill>
                  <a:srgbClr val="8C8C8C"/>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unique_orders = df[df[</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].isin(orders_within_range.index)][</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'OrderID'</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].drop_duplicates().tolist()</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t>
            </a:r>
            <a:r>
              <a:rPr kumimoji="0" lang="en-US" altLang="en-US" sz="1600" b="0" i="0" u="none" strike="noStrike" cap="none" normalizeH="0" baseline="0" smtClean="0">
                <a:ln>
                  <a:noFill/>
                </a:ln>
                <a:solidFill>
                  <a:srgbClr val="0033B3"/>
                </a:solidFill>
                <a:effectLst/>
                <a:latin typeface="Arial Unicode MS" panose="020B0604020202020204" pitchFamily="34" charset="-128"/>
                <a:cs typeface="JetBrains Mono" panose="02000009000000000000" pitchFamily="49" charset="0"/>
              </a:rPr>
              <a:t>return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unique_orders</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df = pd.read_csv(</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'dataset/SalesTransactions.csv'</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minValue = </a:t>
            </a:r>
            <a:r>
              <a:rPr kumimoji="0" lang="en-US" altLang="en-US" sz="1600" b="0" i="0" u="none" strike="noStrike" cap="none" normalizeH="0" baseline="0" smtClean="0">
                <a:ln>
                  <a:noFill/>
                </a:ln>
                <a:solidFill>
                  <a:srgbClr val="000080"/>
                </a:solidFill>
                <a:effectLst/>
                <a:latin typeface="Arial Unicode MS" panose="020B0604020202020204" pitchFamily="34" charset="-128"/>
                <a:cs typeface="JetBrains Mono" panose="02000009000000000000" pitchFamily="49" charset="0"/>
              </a:rPr>
              <a:t>float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smtClean="0">
                <a:ln>
                  <a:noFill/>
                </a:ln>
                <a:solidFill>
                  <a:srgbClr val="000080"/>
                </a:solidFill>
                <a:effectLst/>
                <a:latin typeface="Arial Unicode MS" panose="020B0604020202020204" pitchFamily="34" charset="-128"/>
                <a:cs typeface="JetBrains Mono" panose="02000009000000000000" pitchFamily="49" charset="0"/>
              </a:rPr>
              <a:t>input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"Nhập giá trị min: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maxValue = </a:t>
            </a:r>
            <a:r>
              <a:rPr kumimoji="0" lang="en-US" altLang="en-US" sz="1600" b="0" i="0" u="none" strike="noStrike" cap="none" normalizeH="0" baseline="0" smtClean="0">
                <a:ln>
                  <a:noFill/>
                </a:ln>
                <a:solidFill>
                  <a:srgbClr val="000080"/>
                </a:solidFill>
                <a:effectLst/>
                <a:latin typeface="Arial Unicode MS" panose="020B0604020202020204" pitchFamily="34" charset="-128"/>
                <a:cs typeface="JetBrains Mono" panose="02000009000000000000" pitchFamily="49" charset="0"/>
              </a:rPr>
              <a:t>float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smtClean="0">
                <a:ln>
                  <a:noFill/>
                </a:ln>
                <a:solidFill>
                  <a:srgbClr val="000080"/>
                </a:solidFill>
                <a:effectLst/>
                <a:latin typeface="Arial Unicode MS" panose="020B0604020202020204" pitchFamily="34" charset="-128"/>
                <a:cs typeface="JetBrains Mono" panose="02000009000000000000" pitchFamily="49" charset="0"/>
              </a:rPr>
              <a:t>input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"Nhập giá trị max: "</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result = find_orders_within_range(df, minValue, maxValue)</a:t>
            </a:r>
            <a:b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1600" b="0" i="0" u="none" strike="noStrike" cap="none" normalizeH="0" baseline="0" smtClean="0">
                <a:ln>
                  <a:noFill/>
                </a:ln>
                <a:solidFill>
                  <a:srgbClr val="000080"/>
                </a:solidFill>
                <a:effectLst/>
                <a:latin typeface="Arial Unicode MS" panose="020B0604020202020204" pitchFamily="34" charset="-128"/>
                <a:cs typeface="JetBrains Mono" panose="02000009000000000000" pitchFamily="49" charset="0"/>
              </a:rPr>
              <a:t>print</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'Danh sách các hóa đơn trong phạm vi giá trị từ'</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minValue, </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'đến'</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maxValue, </a:t>
            </a:r>
            <a:r>
              <a:rPr kumimoji="0" lang="en-US" altLang="en-US" sz="1600" b="0" i="0" u="none" strike="noStrike" cap="none" normalizeH="0" baseline="0" smtClean="0">
                <a:ln>
                  <a:noFill/>
                </a:ln>
                <a:solidFill>
                  <a:srgbClr val="067D17"/>
                </a:solidFill>
                <a:effectLst/>
                <a:latin typeface="Arial Unicode MS" panose="020B0604020202020204" pitchFamily="34" charset="-128"/>
                <a:cs typeface="JetBrains Mono" panose="02000009000000000000" pitchFamily="49" charset="0"/>
              </a:rPr>
              <a:t>' là:'</a:t>
            </a:r>
            <a:r>
              <a:rPr kumimoji="0" lang="en-US" altLang="en-US" sz="1600" b="0" i="0" u="none" strike="noStrike" cap="none" normalizeH="0" baseline="0" smtClean="0">
                <a:ln>
                  <a:noFill/>
                </a:ln>
                <a:solidFill>
                  <a:srgbClr val="080808"/>
                </a:solidFill>
                <a:effectLst/>
                <a:latin typeface="Arial Unicode MS" panose="020B0604020202020204" pitchFamily="34" charset="-128"/>
                <a:cs typeface="JetBrains Mono" panose="02000009000000000000" pitchFamily="49" charset="0"/>
              </a:rPr>
              <a:t>, result)</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79968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306000" cy="508000"/>
            <a:chOff x="789624" y="1191463"/>
            <a:chExt cx="6306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1050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Exercise</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Viết 1 hàm có mô tả:</a:t>
            </a:r>
          </a:p>
          <a:p>
            <a:pPr marL="0" indent="0" algn="just">
              <a:buNone/>
            </a:pPr>
            <a:r>
              <a:rPr lang="vi-VN" sz="2800" b="1" u="sng">
                <a:latin typeface="Cambria" panose="02040503050406030204" pitchFamily="18" charset="0"/>
              </a:rPr>
              <a:t>Input:</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DataFrame </a:t>
            </a:r>
            <a:r>
              <a:rPr lang="vi-VN" sz="2400">
                <a:latin typeface="Cambria" panose="02040503050406030204" pitchFamily="18" charset="0"/>
              </a:rPr>
              <a:t>=&gt; df</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Tổng </a:t>
            </a:r>
            <a:r>
              <a:rPr lang="vi-VN" sz="2400">
                <a:latin typeface="Cambria" panose="02040503050406030204" pitchFamily="18" charset="0"/>
              </a:rPr>
              <a:t>Giá Trị Min =&gt;minValue</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Tổng </a:t>
            </a:r>
            <a:r>
              <a:rPr lang="vi-VN" sz="2400">
                <a:latin typeface="Cambria" panose="02040503050406030204" pitchFamily="18" charset="0"/>
              </a:rPr>
              <a:t>Giá Trị Max =&gt;</a:t>
            </a:r>
            <a:r>
              <a:rPr lang="vi-VN" sz="2400" smtClean="0">
                <a:latin typeface="Cambria" panose="02040503050406030204" pitchFamily="18" charset="0"/>
              </a:rPr>
              <a:t>maxValue</a:t>
            </a:r>
            <a:endParaRPr lang="en-US" sz="2400" smtClean="0">
              <a:latin typeface="Cambria" panose="02040503050406030204" pitchFamily="18" charset="0"/>
            </a:endParaRPr>
          </a:p>
          <a:p>
            <a:pPr marL="400050" lvl="1" indent="0" algn="just">
              <a:buNone/>
            </a:pPr>
            <a:r>
              <a:rPr lang="en-US" sz="2400" smtClean="0">
                <a:latin typeface="Cambria" panose="02040503050406030204" pitchFamily="18" charset="0"/>
              </a:rPr>
              <a:t>-SortType</a:t>
            </a:r>
            <a:r>
              <a:rPr lang="vi-VN" sz="2400" smtClean="0">
                <a:latin typeface="Cambria" panose="02040503050406030204" pitchFamily="18" charset="0"/>
              </a:rPr>
              <a:t>=&gt;</a:t>
            </a:r>
            <a:r>
              <a:rPr lang="en-US" sz="2400" smtClean="0">
                <a:latin typeface="Cambria" panose="02040503050406030204" pitchFamily="18" charset="0"/>
              </a:rPr>
              <a:t>True/False</a:t>
            </a:r>
            <a:endParaRPr lang="vi-VN" sz="2400">
              <a:latin typeface="Cambria" panose="02040503050406030204" pitchFamily="18" charset="0"/>
            </a:endParaRPr>
          </a:p>
          <a:p>
            <a:pPr marL="0" indent="0" algn="just">
              <a:buNone/>
            </a:pPr>
            <a:endParaRPr lang="en-US" sz="2800" b="1" u="sng" smtClean="0">
              <a:latin typeface="Cambria" panose="02040503050406030204" pitchFamily="18" charset="0"/>
            </a:endParaRPr>
          </a:p>
          <a:p>
            <a:pPr marL="0" indent="0" algn="just">
              <a:buNone/>
            </a:pPr>
            <a:r>
              <a:rPr lang="vi-VN" sz="2800" b="1" u="sng" smtClean="0">
                <a:latin typeface="Cambria" panose="02040503050406030204" pitchFamily="18" charset="0"/>
              </a:rPr>
              <a:t>Output</a:t>
            </a:r>
            <a:r>
              <a:rPr lang="vi-VN" sz="2800" b="1" u="sng">
                <a:latin typeface="Cambria" panose="02040503050406030204" pitchFamily="18" charset="0"/>
              </a:rPr>
              <a:t>:</a:t>
            </a:r>
          </a:p>
          <a:p>
            <a:pPr marL="400050" lvl="1" indent="0" algn="just">
              <a:buNone/>
            </a:pPr>
            <a:r>
              <a:rPr lang="en-US" sz="2400" smtClean="0">
                <a:latin typeface="Cambria" panose="02040503050406030204" pitchFamily="18" charset="0"/>
              </a:rPr>
              <a:t>-</a:t>
            </a:r>
            <a:r>
              <a:rPr lang="vi-VN" sz="2400" smtClean="0">
                <a:latin typeface="Cambria" panose="02040503050406030204" pitchFamily="18" charset="0"/>
              </a:rPr>
              <a:t>Trả </a:t>
            </a:r>
            <a:r>
              <a:rPr lang="vi-VN" sz="2400">
                <a:latin typeface="Cambria" panose="02040503050406030204" pitchFamily="18" charset="0"/>
              </a:rPr>
              <a:t>về danh sách các hóa đơn (mã hóa </a:t>
            </a:r>
            <a:r>
              <a:rPr lang="vi-VN" sz="2400" smtClean="0">
                <a:latin typeface="Cambria" panose="02040503050406030204" pitchFamily="18" charset="0"/>
              </a:rPr>
              <a:t>đơn</a:t>
            </a:r>
            <a:r>
              <a:rPr lang="en-US" sz="2400" smtClean="0">
                <a:latin typeface="Cambria" panose="02040503050406030204" pitchFamily="18" charset="0"/>
              </a:rPr>
              <a:t> + tổng giá trị </a:t>
            </a:r>
            <a:r>
              <a:rPr lang="vi-VN" sz="2400" smtClean="0">
                <a:latin typeface="Cambria" panose="02040503050406030204" pitchFamily="18" charset="0"/>
              </a:rPr>
              <a:t>) </a:t>
            </a:r>
            <a:r>
              <a:rPr lang="vi-VN" sz="2400">
                <a:latin typeface="Cambria" panose="02040503050406030204" pitchFamily="18" charset="0"/>
              </a:rPr>
              <a:t>mà tổng trị giá của nó nằm trong [minValue …maxValue</a:t>
            </a:r>
            <a:r>
              <a:rPr lang="vi-VN" sz="2400" smtClean="0">
                <a:latin typeface="Cambria" panose="02040503050406030204" pitchFamily="18" charset="0"/>
              </a:rPr>
              <a:t>]</a:t>
            </a:r>
            <a:r>
              <a:rPr lang="en-US" sz="2400" smtClean="0">
                <a:latin typeface="Cambria" panose="02040503050406030204" pitchFamily="18" charset="0"/>
              </a:rPr>
              <a:t> và sắp xếp theo SortType</a:t>
            </a:r>
            <a:endParaRPr lang="vi-VN" sz="2400">
              <a:latin typeface="Cambria" panose="02040503050406030204" pitchFamily="18" charset="0"/>
            </a:endParaRPr>
          </a:p>
        </p:txBody>
      </p:sp>
      <p:graphicFrame>
        <p:nvGraphicFramePr>
          <p:cNvPr id="12" name="Table 11"/>
          <p:cNvGraphicFramePr>
            <a:graphicFrameLocks noGrp="1"/>
          </p:cNvGraphicFramePr>
          <p:nvPr>
            <p:extLst>
              <p:ext uri="{D42A27DB-BD31-4B8C-83A1-F6EECF244321}">
                <p14:modId xmlns:p14="http://schemas.microsoft.com/office/powerpoint/2010/main" val="3660117982"/>
              </p:ext>
            </p:extLst>
          </p:nvPr>
        </p:nvGraphicFramePr>
        <p:xfrm>
          <a:off x="6513264" y="1132919"/>
          <a:ext cx="5264912" cy="1483360"/>
        </p:xfrm>
        <a:graphic>
          <a:graphicData uri="http://schemas.openxmlformats.org/drawingml/2006/table">
            <a:tbl>
              <a:tblPr firstRow="1" bandRow="1">
                <a:tableStyleId>{5C22544A-7EE6-4342-B048-85BDC9FD1C3A}</a:tableStyleId>
              </a:tblPr>
              <a:tblGrid>
                <a:gridCol w="2632456">
                  <a:extLst>
                    <a:ext uri="{9D8B030D-6E8A-4147-A177-3AD203B41FA5}">
                      <a16:colId xmlns:a16="http://schemas.microsoft.com/office/drawing/2014/main" val="1812836941"/>
                    </a:ext>
                  </a:extLst>
                </a:gridCol>
                <a:gridCol w="2632456">
                  <a:extLst>
                    <a:ext uri="{9D8B030D-6E8A-4147-A177-3AD203B41FA5}">
                      <a16:colId xmlns:a16="http://schemas.microsoft.com/office/drawing/2014/main" val="2953565048"/>
                    </a:ext>
                  </a:extLst>
                </a:gridCol>
              </a:tblGrid>
              <a:tr h="370840">
                <a:tc>
                  <a:txBody>
                    <a:bodyPr/>
                    <a:lstStyle/>
                    <a:p>
                      <a:r>
                        <a:rPr lang="en-US" smtClean="0"/>
                        <a:t>OrderID</a:t>
                      </a:r>
                      <a:endParaRPr lang="en-US"/>
                    </a:p>
                  </a:txBody>
                  <a:tcPr/>
                </a:tc>
                <a:tc>
                  <a:txBody>
                    <a:bodyPr/>
                    <a:lstStyle/>
                    <a:p>
                      <a:r>
                        <a:rPr lang="en-US" smtClean="0"/>
                        <a:t>Sum</a:t>
                      </a:r>
                      <a:endParaRPr lang="en-US"/>
                    </a:p>
                  </a:txBody>
                  <a:tcPr/>
                </a:tc>
                <a:extLst>
                  <a:ext uri="{0D108BD9-81ED-4DB2-BD59-A6C34878D82A}">
                    <a16:rowId xmlns:a16="http://schemas.microsoft.com/office/drawing/2014/main" val="3628228780"/>
                  </a:ext>
                </a:extLst>
              </a:tr>
              <a:tr h="370840">
                <a:tc>
                  <a:txBody>
                    <a:bodyPr/>
                    <a:lstStyle/>
                    <a:p>
                      <a:r>
                        <a:rPr lang="en-US" smtClean="0"/>
                        <a:t>OrderID1</a:t>
                      </a:r>
                      <a:endParaRPr lang="en-US"/>
                    </a:p>
                  </a:txBody>
                  <a:tcPr/>
                </a:tc>
                <a:tc>
                  <a:txBody>
                    <a:bodyPr/>
                    <a:lstStyle/>
                    <a:p>
                      <a:r>
                        <a:rPr lang="en-US" smtClean="0"/>
                        <a:t>500</a:t>
                      </a:r>
                      <a:endParaRPr lang="en-US"/>
                    </a:p>
                  </a:txBody>
                  <a:tcPr/>
                </a:tc>
                <a:extLst>
                  <a:ext uri="{0D108BD9-81ED-4DB2-BD59-A6C34878D82A}">
                    <a16:rowId xmlns:a16="http://schemas.microsoft.com/office/drawing/2014/main" val="1787567630"/>
                  </a:ext>
                </a:extLst>
              </a:tr>
              <a:tr h="370840">
                <a:tc>
                  <a:txBody>
                    <a:bodyPr/>
                    <a:lstStyle/>
                    <a:p>
                      <a:r>
                        <a:rPr lang="en-US" smtClean="0"/>
                        <a:t>OrderID2</a:t>
                      </a:r>
                      <a:endParaRPr lang="en-US"/>
                    </a:p>
                  </a:txBody>
                  <a:tcPr/>
                </a:tc>
                <a:tc>
                  <a:txBody>
                    <a:bodyPr/>
                    <a:lstStyle/>
                    <a:p>
                      <a:r>
                        <a:rPr lang="en-US" smtClean="0"/>
                        <a:t>800</a:t>
                      </a:r>
                      <a:endParaRPr lang="en-US"/>
                    </a:p>
                  </a:txBody>
                  <a:tcPr/>
                </a:tc>
                <a:extLst>
                  <a:ext uri="{0D108BD9-81ED-4DB2-BD59-A6C34878D82A}">
                    <a16:rowId xmlns:a16="http://schemas.microsoft.com/office/drawing/2014/main" val="807728340"/>
                  </a:ext>
                </a:extLst>
              </a:tr>
              <a:tr h="370840">
                <a:tc>
                  <a:txBody>
                    <a:bodyPr/>
                    <a:lstStyle/>
                    <a:p>
                      <a:r>
                        <a:rPr lang="en-US" smtClean="0"/>
                        <a:t>OrderID3</a:t>
                      </a:r>
                      <a:endParaRPr lang="en-US"/>
                    </a:p>
                  </a:txBody>
                  <a:tcPr/>
                </a:tc>
                <a:tc>
                  <a:txBody>
                    <a:bodyPr/>
                    <a:lstStyle/>
                    <a:p>
                      <a:r>
                        <a:rPr lang="en-US" smtClean="0"/>
                        <a:t>900</a:t>
                      </a:r>
                      <a:endParaRPr lang="en-US"/>
                    </a:p>
                  </a:txBody>
                  <a:tcPr/>
                </a:tc>
                <a:extLst>
                  <a:ext uri="{0D108BD9-81ED-4DB2-BD59-A6C34878D82A}">
                    <a16:rowId xmlns:a16="http://schemas.microsoft.com/office/drawing/2014/main" val="1851775064"/>
                  </a:ext>
                </a:extLst>
              </a:tr>
            </a:tbl>
          </a:graphicData>
        </a:graphic>
      </p:graphicFrame>
      <p:sp>
        <p:nvSpPr>
          <p:cNvPr id="14" name="Rectangle 13"/>
          <p:cNvSpPr/>
          <p:nvPr/>
        </p:nvSpPr>
        <p:spPr>
          <a:xfrm>
            <a:off x="6458400" y="756359"/>
            <a:ext cx="1676356" cy="369332"/>
          </a:xfrm>
          <a:prstGeom prst="rect">
            <a:avLst/>
          </a:prstGeom>
        </p:spPr>
        <p:txBody>
          <a:bodyPr wrap="none">
            <a:spAutoFit/>
          </a:bodyPr>
          <a:lstStyle/>
          <a:p>
            <a:r>
              <a:rPr lang="en-US" smtClean="0">
                <a:latin typeface="Cambria" panose="02040503050406030204" pitchFamily="18" charset="0"/>
              </a:rPr>
              <a:t>SortType=True</a:t>
            </a:r>
            <a:endParaRPr lang="en-US"/>
          </a:p>
        </p:txBody>
      </p:sp>
      <p:graphicFrame>
        <p:nvGraphicFramePr>
          <p:cNvPr id="15" name="Table 14"/>
          <p:cNvGraphicFramePr>
            <a:graphicFrameLocks noGrp="1"/>
          </p:cNvGraphicFramePr>
          <p:nvPr>
            <p:extLst>
              <p:ext uri="{D42A27DB-BD31-4B8C-83A1-F6EECF244321}">
                <p14:modId xmlns:p14="http://schemas.microsoft.com/office/powerpoint/2010/main" val="3284602857"/>
              </p:ext>
            </p:extLst>
          </p:nvPr>
        </p:nvGraphicFramePr>
        <p:xfrm>
          <a:off x="6409632" y="3082320"/>
          <a:ext cx="5264912" cy="1483360"/>
        </p:xfrm>
        <a:graphic>
          <a:graphicData uri="http://schemas.openxmlformats.org/drawingml/2006/table">
            <a:tbl>
              <a:tblPr firstRow="1" bandRow="1">
                <a:tableStyleId>{5C22544A-7EE6-4342-B048-85BDC9FD1C3A}</a:tableStyleId>
              </a:tblPr>
              <a:tblGrid>
                <a:gridCol w="2632456">
                  <a:extLst>
                    <a:ext uri="{9D8B030D-6E8A-4147-A177-3AD203B41FA5}">
                      <a16:colId xmlns:a16="http://schemas.microsoft.com/office/drawing/2014/main" val="1812836941"/>
                    </a:ext>
                  </a:extLst>
                </a:gridCol>
                <a:gridCol w="2632456">
                  <a:extLst>
                    <a:ext uri="{9D8B030D-6E8A-4147-A177-3AD203B41FA5}">
                      <a16:colId xmlns:a16="http://schemas.microsoft.com/office/drawing/2014/main" val="2953565048"/>
                    </a:ext>
                  </a:extLst>
                </a:gridCol>
              </a:tblGrid>
              <a:tr h="370840">
                <a:tc>
                  <a:txBody>
                    <a:bodyPr/>
                    <a:lstStyle/>
                    <a:p>
                      <a:r>
                        <a:rPr lang="en-US" smtClean="0"/>
                        <a:t>OrderID</a:t>
                      </a:r>
                      <a:endParaRPr lang="en-US"/>
                    </a:p>
                  </a:txBody>
                  <a:tcPr/>
                </a:tc>
                <a:tc>
                  <a:txBody>
                    <a:bodyPr/>
                    <a:lstStyle/>
                    <a:p>
                      <a:r>
                        <a:rPr lang="en-US" smtClean="0"/>
                        <a:t>Sum</a:t>
                      </a:r>
                      <a:endParaRPr lang="en-US"/>
                    </a:p>
                  </a:txBody>
                  <a:tcPr/>
                </a:tc>
                <a:extLst>
                  <a:ext uri="{0D108BD9-81ED-4DB2-BD59-A6C34878D82A}">
                    <a16:rowId xmlns:a16="http://schemas.microsoft.com/office/drawing/2014/main" val="3628228780"/>
                  </a:ext>
                </a:extLst>
              </a:tr>
              <a:tr h="370840">
                <a:tc>
                  <a:txBody>
                    <a:bodyPr/>
                    <a:lstStyle/>
                    <a:p>
                      <a:r>
                        <a:rPr lang="en-US" smtClean="0"/>
                        <a:t>OrderID3</a:t>
                      </a:r>
                      <a:endParaRPr lang="en-US"/>
                    </a:p>
                  </a:txBody>
                  <a:tcPr/>
                </a:tc>
                <a:tc>
                  <a:txBody>
                    <a:bodyPr/>
                    <a:lstStyle/>
                    <a:p>
                      <a:r>
                        <a:rPr lang="en-US" smtClean="0"/>
                        <a:t>900</a:t>
                      </a:r>
                      <a:endParaRPr lang="en-US"/>
                    </a:p>
                  </a:txBody>
                  <a:tcPr/>
                </a:tc>
                <a:extLst>
                  <a:ext uri="{0D108BD9-81ED-4DB2-BD59-A6C34878D82A}">
                    <a16:rowId xmlns:a16="http://schemas.microsoft.com/office/drawing/2014/main" val="1787567630"/>
                  </a:ext>
                </a:extLst>
              </a:tr>
              <a:tr h="370840">
                <a:tc>
                  <a:txBody>
                    <a:bodyPr/>
                    <a:lstStyle/>
                    <a:p>
                      <a:r>
                        <a:rPr lang="en-US" smtClean="0"/>
                        <a:t>OrderID2</a:t>
                      </a:r>
                      <a:endParaRPr lang="en-US"/>
                    </a:p>
                  </a:txBody>
                  <a:tcPr/>
                </a:tc>
                <a:tc>
                  <a:txBody>
                    <a:bodyPr/>
                    <a:lstStyle/>
                    <a:p>
                      <a:r>
                        <a:rPr lang="en-US" smtClean="0"/>
                        <a:t>800</a:t>
                      </a:r>
                      <a:endParaRPr lang="en-US"/>
                    </a:p>
                  </a:txBody>
                  <a:tcPr/>
                </a:tc>
                <a:extLst>
                  <a:ext uri="{0D108BD9-81ED-4DB2-BD59-A6C34878D82A}">
                    <a16:rowId xmlns:a16="http://schemas.microsoft.com/office/drawing/2014/main" val="807728340"/>
                  </a:ext>
                </a:extLst>
              </a:tr>
              <a:tr h="370840">
                <a:tc>
                  <a:txBody>
                    <a:bodyPr/>
                    <a:lstStyle/>
                    <a:p>
                      <a:r>
                        <a:rPr lang="en-US" smtClean="0"/>
                        <a:t>OrderID1</a:t>
                      </a:r>
                      <a:endParaRPr lang="en-US"/>
                    </a:p>
                  </a:txBody>
                  <a:tcPr/>
                </a:tc>
                <a:tc>
                  <a:txBody>
                    <a:bodyPr/>
                    <a:lstStyle/>
                    <a:p>
                      <a:r>
                        <a:rPr lang="en-US" smtClean="0"/>
                        <a:t>500</a:t>
                      </a:r>
                      <a:endParaRPr lang="en-US"/>
                    </a:p>
                  </a:txBody>
                  <a:tcPr/>
                </a:tc>
                <a:extLst>
                  <a:ext uri="{0D108BD9-81ED-4DB2-BD59-A6C34878D82A}">
                    <a16:rowId xmlns:a16="http://schemas.microsoft.com/office/drawing/2014/main" val="1851775064"/>
                  </a:ext>
                </a:extLst>
              </a:tr>
            </a:tbl>
          </a:graphicData>
        </a:graphic>
      </p:graphicFrame>
      <p:sp>
        <p:nvSpPr>
          <p:cNvPr id="16" name="Rectangle 15"/>
          <p:cNvSpPr/>
          <p:nvPr/>
        </p:nvSpPr>
        <p:spPr>
          <a:xfrm>
            <a:off x="6409632" y="2712988"/>
            <a:ext cx="1713226" cy="369332"/>
          </a:xfrm>
          <a:prstGeom prst="rect">
            <a:avLst/>
          </a:prstGeom>
        </p:spPr>
        <p:txBody>
          <a:bodyPr wrap="none">
            <a:spAutoFit/>
          </a:bodyPr>
          <a:lstStyle/>
          <a:p>
            <a:r>
              <a:rPr lang="en-US" smtClean="0">
                <a:latin typeface="Cambria" panose="02040503050406030204" pitchFamily="18" charset="0"/>
              </a:rPr>
              <a:t>SortType=False</a:t>
            </a:r>
            <a:endParaRPr lang="en-US"/>
          </a:p>
        </p:txBody>
      </p:sp>
    </p:spTree>
    <p:extLst>
      <p:ext uri="{BB962C8B-B14F-4D97-AF65-F5344CB8AC3E}">
        <p14:creationId xmlns:p14="http://schemas.microsoft.com/office/powerpoint/2010/main" val="1840745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421200" cy="508000"/>
            <a:chOff x="789624" y="1191463"/>
            <a:chExt cx="64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2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2.5. Dữ liệu trong </a:t>
              </a:r>
              <a:r>
                <a:rPr lang="vi-VN" sz="2800" b="1" dirty="0" smtClean="0">
                  <a:latin typeface="Cambria" panose="02040503050406030204" pitchFamily="18" charset="0"/>
                </a:rPr>
                <a:t>và </a:t>
              </a:r>
              <a:r>
                <a:rPr lang="vi-VN" sz="2800" b="1" dirty="0">
                  <a:latin typeface="Cambria" panose="02040503050406030204" pitchFamily="18" charset="0"/>
                </a:rPr>
                <a:t>ngoài hệ </a:t>
              </a:r>
              <a:r>
                <a:rPr lang="vi-VN" sz="2800" b="1" dirty="0" smtClean="0">
                  <a:latin typeface="Cambria" panose="02040503050406030204" pitchFamily="18" charset="0"/>
                </a:rPr>
                <a:t>thống</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sử</a:t>
            </a:r>
            <a:r>
              <a:rPr lang="en-US" sz="2800" dirty="0" smtClean="0">
                <a:latin typeface="Cambria" panose="02040503050406030204" pitchFamily="18" charset="0"/>
              </a:rPr>
              <a:t> </a:t>
            </a:r>
            <a:r>
              <a:rPr lang="en-US" sz="2800" dirty="0" err="1" smtClean="0">
                <a:latin typeface="Cambria" panose="02040503050406030204" pitchFamily="18" charset="0"/>
              </a:rPr>
              <a:t>dụng</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để</a:t>
            </a:r>
            <a:r>
              <a:rPr lang="en-US" sz="2800" dirty="0" smtClean="0">
                <a:latin typeface="Cambria" panose="02040503050406030204" pitchFamily="18" charset="0"/>
              </a:rPr>
              <a:t> train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 </a:t>
            </a:r>
            <a:r>
              <a:rPr lang="en-US" sz="2800" dirty="0" err="1" smtClean="0">
                <a:latin typeface="Cambria" panose="02040503050406030204" pitchFamily="18" charset="0"/>
              </a:rPr>
              <a:t>đôi</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sẵn</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đôi</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ta </a:t>
            </a:r>
            <a:r>
              <a:rPr lang="en-US" sz="2800" dirty="0" err="1" smtClean="0">
                <a:latin typeface="Cambria" panose="02040503050406030204" pitchFamily="18" charset="0"/>
              </a:rPr>
              <a:t>chưa</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a:t>
            </a:r>
          </a:p>
          <a:p>
            <a:pPr algn="just">
              <a:buFont typeface="Wingdings" panose="05000000000000000000" pitchFamily="2" charset="2"/>
              <a:buChar char="ü"/>
            </a:pP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sẵn</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Lúc</a:t>
            </a:r>
            <a:r>
              <a:rPr lang="en-US" sz="2800" dirty="0" smtClean="0">
                <a:latin typeface="Cambria" panose="02040503050406030204" pitchFamily="18" charset="0"/>
              </a:rPr>
              <a:t> </a:t>
            </a:r>
            <a:r>
              <a:rPr lang="en-US" sz="2800" dirty="0" err="1" smtClean="0">
                <a:latin typeface="Cambria" panose="02040503050406030204" pitchFamily="18" charset="0"/>
              </a:rPr>
              <a:t>này</a:t>
            </a:r>
            <a:r>
              <a:rPr lang="en-US" sz="2800" dirty="0" smtClean="0">
                <a:latin typeface="Cambria" panose="02040503050406030204" pitchFamily="18" charset="0"/>
              </a:rPr>
              <a:t> ta </a:t>
            </a:r>
            <a:r>
              <a:rPr lang="en-US" sz="2800" dirty="0" err="1" smtClean="0">
                <a:latin typeface="Cambria" panose="02040503050406030204" pitchFamily="18" charset="0"/>
              </a:rPr>
              <a:t>có</a:t>
            </a:r>
            <a:r>
              <a:rPr lang="en-US" sz="2800" dirty="0" smtClean="0">
                <a:latin typeface="Cambria" panose="02040503050406030204" pitchFamily="18" charset="0"/>
              </a:rPr>
              <a:t> ý </a:t>
            </a:r>
            <a:r>
              <a:rPr lang="en-US" sz="2800" dirty="0" err="1" smtClean="0">
                <a:latin typeface="Cambria" panose="02040503050406030204" pitchFamily="18" charset="0"/>
              </a:rPr>
              <a:t>tưởng</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 </a:t>
            </a:r>
            <a:r>
              <a:rPr lang="en-US" sz="2800" dirty="0" err="1" smtClean="0">
                <a:latin typeface="Cambria" panose="02040503050406030204" pitchFamily="18" charset="0"/>
              </a:rPr>
              <a:t>dựa</a:t>
            </a:r>
            <a:r>
              <a:rPr lang="en-US" sz="2800" dirty="0" smtClean="0">
                <a:latin typeface="Cambria" panose="02040503050406030204" pitchFamily="18" charset="0"/>
              </a:rPr>
              <a:t> </a:t>
            </a:r>
            <a:r>
              <a:rPr lang="en-US" sz="2800" dirty="0" err="1" smtClean="0">
                <a:latin typeface="Cambria" panose="02040503050406030204" pitchFamily="18" charset="0"/>
              </a:rPr>
              <a:t>trên</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đã</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đã</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cấu</a:t>
            </a:r>
            <a:r>
              <a:rPr lang="en-US" sz="2800" dirty="0" smtClean="0">
                <a:latin typeface="Cambria" panose="02040503050406030204" pitchFamily="18" charset="0"/>
              </a:rPr>
              <a:t> </a:t>
            </a:r>
            <a:r>
              <a:rPr lang="en-US" sz="2800" dirty="0" err="1" smtClean="0">
                <a:latin typeface="Cambria" panose="02040503050406030204" pitchFamily="18" charset="0"/>
              </a:rPr>
              <a:t>trúc</a:t>
            </a:r>
            <a:r>
              <a:rPr lang="en-US" sz="2800" dirty="0" smtClean="0">
                <a:latin typeface="Cambria" panose="02040503050406030204" pitchFamily="18" charset="0"/>
              </a:rPr>
              <a:t> </a:t>
            </a:r>
            <a:r>
              <a:rPr lang="en-US" sz="2800" dirty="0" err="1" smtClean="0">
                <a:latin typeface="Cambria" panose="02040503050406030204" pitchFamily="18" charset="0"/>
              </a:rPr>
              <a:t>trước</a:t>
            </a:r>
            <a:endParaRPr lang="en-US" sz="2800" dirty="0" smtClean="0">
              <a:latin typeface="Cambria" panose="02040503050406030204" pitchFamily="18" charset="0"/>
            </a:endParaRPr>
          </a:p>
          <a:p>
            <a:pPr algn="just">
              <a:buFont typeface="Wingdings" panose="05000000000000000000" pitchFamily="2" charset="2"/>
              <a:buChar char="ü"/>
            </a:pP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chưa</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sẵn</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Lúc</a:t>
            </a:r>
            <a:r>
              <a:rPr lang="en-US" sz="2800" dirty="0" smtClean="0">
                <a:latin typeface="Cambria" panose="02040503050406030204" pitchFamily="18" charset="0"/>
              </a:rPr>
              <a:t> </a:t>
            </a:r>
            <a:r>
              <a:rPr lang="en-US" sz="2800" dirty="0" err="1" smtClean="0">
                <a:latin typeface="Cambria" panose="02040503050406030204" pitchFamily="18" charset="0"/>
              </a:rPr>
              <a:t>này</a:t>
            </a:r>
            <a:r>
              <a:rPr lang="en-US" sz="2800" dirty="0" smtClean="0">
                <a:latin typeface="Cambria" panose="02040503050406030204" pitchFamily="18" charset="0"/>
              </a:rPr>
              <a:t> ta </a:t>
            </a:r>
            <a:r>
              <a:rPr lang="en-US" sz="2800" dirty="0" err="1" smtClean="0">
                <a:latin typeface="Cambria" panose="02040503050406030204" pitchFamily="18" charset="0"/>
              </a:rPr>
              <a:t>mới</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ý </a:t>
            </a:r>
            <a:r>
              <a:rPr lang="en-US" sz="2800" dirty="0" err="1" smtClean="0">
                <a:latin typeface="Cambria" panose="02040503050406030204" pitchFamily="18" charset="0"/>
              </a:rPr>
              <a:t>tưởng</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 </a:t>
            </a:r>
            <a:r>
              <a:rPr lang="en-US" sz="2800" dirty="0" err="1" smtClean="0">
                <a:latin typeface="Cambria" panose="02040503050406030204" pitchFamily="18" charset="0"/>
              </a:rPr>
              <a:t>tuy</a:t>
            </a:r>
            <a:r>
              <a:rPr lang="en-US" sz="2800" dirty="0" smtClean="0">
                <a:latin typeface="Cambria" panose="02040503050406030204" pitchFamily="18" charset="0"/>
              </a:rPr>
              <a:t> </a:t>
            </a:r>
            <a:r>
              <a:rPr lang="en-US" sz="2800" dirty="0" err="1" smtClean="0">
                <a:latin typeface="Cambria" panose="02040503050406030204" pitchFamily="18" charset="0"/>
              </a:rPr>
              <a:t>nhiên</a:t>
            </a:r>
            <a:r>
              <a:rPr lang="en-US" sz="2800" dirty="0" smtClean="0">
                <a:latin typeface="Cambria" panose="02040503050406030204" pitchFamily="18" charset="0"/>
              </a:rPr>
              <a:t> </a:t>
            </a:r>
            <a:r>
              <a:rPr lang="en-US" sz="2800" dirty="0" err="1" smtClean="0">
                <a:latin typeface="Cambria" panose="02040503050406030204" pitchFamily="18" charset="0"/>
              </a:rPr>
              <a:t>chưa</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dự</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ta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giả</a:t>
            </a:r>
            <a:r>
              <a:rPr lang="en-US" sz="2800" dirty="0" smtClean="0">
                <a:latin typeface="Cambria" panose="02040503050406030204" pitchFamily="18" charset="0"/>
              </a:rPr>
              <a:t> </a:t>
            </a:r>
            <a:r>
              <a:rPr lang="en-US" sz="2800" dirty="0" err="1" smtClean="0">
                <a:latin typeface="Cambria" panose="02040503050406030204" pitchFamily="18" charset="0"/>
              </a:rPr>
              <a:t>lập</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hoặc</a:t>
            </a:r>
            <a:r>
              <a:rPr lang="en-US" sz="2800" dirty="0" smtClean="0">
                <a:latin typeface="Cambria" panose="02040503050406030204" pitchFamily="18" charset="0"/>
              </a:rPr>
              <a:t> </a:t>
            </a:r>
            <a:r>
              <a:rPr lang="en-US" sz="2800" dirty="0" err="1" smtClean="0">
                <a:latin typeface="Cambria" panose="02040503050406030204" pitchFamily="18" charset="0"/>
              </a:rPr>
              <a:t>sử</a:t>
            </a:r>
            <a:r>
              <a:rPr lang="en-US" sz="2800" dirty="0" smtClean="0">
                <a:latin typeface="Cambria" panose="02040503050406030204" pitchFamily="18" charset="0"/>
              </a:rPr>
              <a:t> </a:t>
            </a:r>
            <a:r>
              <a:rPr lang="en-US" sz="2800" dirty="0" err="1" smtClean="0">
                <a:latin typeface="Cambria" panose="02040503050406030204" pitchFamily="18" charset="0"/>
              </a:rPr>
              <a:t>dụng</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ngoài</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vận</a:t>
            </a:r>
            <a:r>
              <a:rPr lang="en-US" sz="2800" dirty="0" smtClean="0">
                <a:latin typeface="Cambria" panose="02040503050406030204" pitchFamily="18" charset="0"/>
              </a:rPr>
              <a:t> </a:t>
            </a:r>
            <a:r>
              <a:rPr lang="en-US" sz="2800" dirty="0" err="1" smtClean="0">
                <a:latin typeface="Cambria" panose="02040503050406030204" pitchFamily="18" charset="0"/>
              </a:rPr>
              <a:t>hành</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ta </a:t>
            </a:r>
            <a:r>
              <a:rPr lang="en-US" sz="2800" dirty="0" err="1" smtClean="0">
                <a:latin typeface="Cambria" panose="02040503050406030204" pitchFamily="18" charset="0"/>
              </a:rPr>
              <a:t>cố</a:t>
            </a:r>
            <a:r>
              <a:rPr lang="en-US" sz="2800" dirty="0" smtClean="0">
                <a:latin typeface="Cambria" panose="02040503050406030204" pitchFamily="18" charset="0"/>
              </a:rPr>
              <a:t> </a:t>
            </a:r>
            <a:r>
              <a:rPr lang="en-US" sz="2800" dirty="0" err="1" smtClean="0">
                <a:latin typeface="Cambria" panose="02040503050406030204" pitchFamily="18" charset="0"/>
              </a:rPr>
              <a:t>gắng</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xây</a:t>
            </a:r>
            <a:r>
              <a:rPr lang="en-US" sz="2800" dirty="0" smtClean="0">
                <a:latin typeface="Cambria" panose="02040503050406030204" pitchFamily="18" charset="0"/>
              </a:rPr>
              <a:t> </a:t>
            </a:r>
            <a:r>
              <a:rPr lang="en-US" sz="2800" dirty="0" err="1" smtClean="0">
                <a:latin typeface="Cambria" panose="02040503050406030204" pitchFamily="18" charset="0"/>
              </a:rPr>
              <a:t>dựng</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sao</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tương</a:t>
            </a:r>
            <a:r>
              <a:rPr lang="en-US" sz="2800" dirty="0" smtClean="0">
                <a:latin typeface="Cambria" panose="02040503050406030204" pitchFamily="18" charset="0"/>
              </a:rPr>
              <a:t> </a:t>
            </a:r>
            <a:r>
              <a:rPr lang="en-US" sz="2800" dirty="0" err="1" smtClean="0">
                <a:latin typeface="Cambria" panose="02040503050406030204" pitchFamily="18" charset="0"/>
              </a:rPr>
              <a:t>thích</a:t>
            </a:r>
            <a:r>
              <a:rPr lang="en-US" sz="2800" dirty="0" smtClean="0">
                <a:latin typeface="Cambria" panose="02040503050406030204" pitchFamily="18" charset="0"/>
              </a:rPr>
              <a:t> </a:t>
            </a:r>
            <a:r>
              <a:rPr lang="en-US" sz="2800" dirty="0" err="1" smtClean="0">
                <a:latin typeface="Cambria" panose="02040503050406030204" pitchFamily="18" charset="0"/>
              </a:rPr>
              <a:t>với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giả</a:t>
            </a:r>
            <a:r>
              <a:rPr lang="en-US" sz="2800" dirty="0" smtClean="0">
                <a:latin typeface="Cambria" panose="02040503050406030204" pitchFamily="18" charset="0"/>
              </a:rPr>
              <a:t> </a:t>
            </a:r>
            <a:r>
              <a:rPr lang="en-US" sz="2800" dirty="0" err="1" smtClean="0">
                <a:latin typeface="Cambria" panose="02040503050406030204" pitchFamily="18" charset="0"/>
              </a:rPr>
              <a:t>lập</a:t>
            </a:r>
            <a:r>
              <a:rPr lang="en-US" sz="2800" dirty="0" smtClean="0">
                <a:latin typeface="Cambria" panose="02040503050406030204" pitchFamily="18" charset="0"/>
              </a:rPr>
              <a:t> hay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ngoài</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Vì</a:t>
            </a:r>
            <a:r>
              <a:rPr lang="en-US" sz="2800" dirty="0" smtClean="0">
                <a:latin typeface="Cambria" panose="02040503050406030204" pitchFamily="18" charset="0"/>
              </a:rPr>
              <a:t> ta </a:t>
            </a:r>
            <a:r>
              <a:rPr lang="en-US" sz="2800" dirty="0" err="1" smtClean="0">
                <a:latin typeface="Cambria" panose="02040503050406030204" pitchFamily="18" charset="0"/>
              </a:rPr>
              <a:t>không</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chờ</a:t>
            </a:r>
            <a:r>
              <a:rPr lang="en-US" sz="2800" dirty="0" smtClean="0">
                <a:latin typeface="Cambria" panose="02040503050406030204" pitchFamily="18" charset="0"/>
              </a:rPr>
              <a:t> </a:t>
            </a:r>
            <a:r>
              <a:rPr lang="en-US" sz="2800" dirty="0" err="1" smtClean="0">
                <a:latin typeface="Cambria" panose="02040503050406030204" pitchFamily="18" charset="0"/>
              </a:rPr>
              <a:t>tới</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hệ</a:t>
            </a:r>
            <a:r>
              <a:rPr lang="en-US" sz="2800" dirty="0" smtClean="0">
                <a:latin typeface="Cambria" panose="02040503050406030204" pitchFamily="18" charset="0"/>
              </a:rPr>
              <a:t> </a:t>
            </a:r>
            <a:r>
              <a:rPr lang="en-US" sz="2800" dirty="0" err="1" smtClean="0">
                <a:latin typeface="Cambria" panose="02040503050406030204" pitchFamily="18" charset="0"/>
              </a:rPr>
              <a:t>thống</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ta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mà</a:t>
            </a:r>
            <a:r>
              <a:rPr lang="en-US" sz="2800" dirty="0" smtClean="0">
                <a:latin typeface="Cambria" panose="02040503050406030204" pitchFamily="18" charset="0"/>
              </a:rPr>
              <a:t> ta </a:t>
            </a:r>
            <a:r>
              <a:rPr lang="en-US" sz="2800" dirty="0" err="1" smtClean="0">
                <a:latin typeface="Cambria" panose="02040503050406030204" pitchFamily="18" charset="0"/>
              </a:rPr>
              <a:t>cần</a:t>
            </a:r>
            <a:r>
              <a:rPr lang="en-US" sz="2800" dirty="0" smtClean="0">
                <a:latin typeface="Cambria" panose="02040503050406030204" pitchFamily="18" charset="0"/>
              </a:rPr>
              <a:t> </a:t>
            </a:r>
            <a:r>
              <a:rPr lang="en-US" sz="2800" dirty="0" err="1" smtClean="0">
                <a:latin typeface="Cambria" panose="02040503050406030204" pitchFamily="18" charset="0"/>
              </a:rPr>
              <a:t>tiên</a:t>
            </a:r>
            <a:r>
              <a:rPr lang="en-US" sz="2800" dirty="0" smtClean="0">
                <a:latin typeface="Cambria" panose="02040503050406030204" pitchFamily="18" charset="0"/>
              </a:rPr>
              <a:t> </a:t>
            </a:r>
            <a:r>
              <a:rPr lang="en-US" sz="2800" dirty="0" err="1" smtClean="0">
                <a:latin typeface="Cambria" panose="02040503050406030204" pitchFamily="18" charset="0"/>
              </a:rPr>
              <a:t>đoán</a:t>
            </a:r>
            <a:r>
              <a:rPr lang="en-US" sz="2800" dirty="0" smtClean="0">
                <a:latin typeface="Cambria" panose="02040503050406030204" pitchFamily="18" charset="0"/>
              </a:rPr>
              <a:t> </a:t>
            </a:r>
            <a:r>
              <a:rPr lang="en-US" sz="2800" dirty="0" err="1" smtClean="0">
                <a:latin typeface="Cambria" panose="02040503050406030204" pitchFamily="18" charset="0"/>
              </a:rPr>
              <a:t>trước</a:t>
            </a:r>
            <a:r>
              <a:rPr lang="en-US" sz="2800" dirty="0" smtClean="0">
                <a:latin typeface="Cambria" panose="02040503050406030204" pitchFamily="18" charset="0"/>
              </a:rPr>
              <a:t> </a:t>
            </a:r>
            <a:r>
              <a:rPr lang="en-US" sz="2800" dirty="0" err="1" smtClean="0">
                <a:latin typeface="Cambria" panose="02040503050406030204" pitchFamily="18" charset="0"/>
              </a:rPr>
              <a:t>về</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để</a:t>
            </a:r>
            <a:r>
              <a:rPr lang="en-US" sz="2800" dirty="0" smtClean="0">
                <a:latin typeface="Cambria" panose="02040503050406030204" pitchFamily="18" charset="0"/>
              </a:rPr>
              <a:t> </a:t>
            </a:r>
            <a:r>
              <a:rPr lang="en-US" sz="2800" dirty="0" err="1" smtClean="0">
                <a:latin typeface="Cambria" panose="02040503050406030204" pitchFamily="18" charset="0"/>
              </a:rPr>
              <a:t>rút</a:t>
            </a:r>
            <a:r>
              <a:rPr lang="en-US" sz="2800" dirty="0" smtClean="0">
                <a:latin typeface="Cambria" panose="02040503050406030204" pitchFamily="18" charset="0"/>
              </a:rPr>
              <a:t> </a:t>
            </a:r>
            <a:r>
              <a:rPr lang="en-US" sz="2800" dirty="0" err="1" smtClean="0">
                <a:latin typeface="Cambria" panose="02040503050406030204" pitchFamily="18" charset="0"/>
              </a:rPr>
              <a:t>ngắn</a:t>
            </a:r>
            <a:r>
              <a:rPr lang="en-US" sz="2800" dirty="0" smtClean="0">
                <a:latin typeface="Cambria" panose="02040503050406030204" pitchFamily="18" charset="0"/>
              </a:rPr>
              <a:t> </a:t>
            </a:r>
            <a:r>
              <a:rPr lang="en-US" sz="2800" dirty="0" err="1" smtClean="0">
                <a:latin typeface="Cambria" panose="02040503050406030204" pitchFamily="18" charset="0"/>
              </a:rPr>
              <a:t>thời</a:t>
            </a:r>
            <a:r>
              <a:rPr lang="en-US" sz="2800" dirty="0" smtClean="0">
                <a:latin typeface="Cambria" panose="02040503050406030204" pitchFamily="18" charset="0"/>
              </a:rPr>
              <a:t> </a:t>
            </a:r>
            <a:r>
              <a:rPr lang="en-US" sz="2800" dirty="0" err="1" smtClean="0">
                <a:latin typeface="Cambria" panose="02040503050406030204" pitchFamily="18" charset="0"/>
              </a:rPr>
              <a:t>gian</a:t>
            </a:r>
            <a:r>
              <a:rPr lang="en-US" sz="2800" dirty="0" smtClean="0">
                <a:latin typeface="Cambria" panose="02040503050406030204" pitchFamily="18" charset="0"/>
              </a:rPr>
              <a:t> </a:t>
            </a:r>
            <a:r>
              <a:rPr lang="en-US" sz="2800" dirty="0" err="1" smtClean="0">
                <a:latin typeface="Cambria" panose="02040503050406030204" pitchFamily="18" charset="0"/>
              </a:rPr>
              <a:t>chờ</a:t>
            </a:r>
            <a:r>
              <a:rPr lang="en-US" sz="2800" dirty="0" smtClean="0">
                <a:latin typeface="Cambria" panose="02040503050406030204" pitchFamily="18" charset="0"/>
              </a:rPr>
              <a:t> </a:t>
            </a:r>
            <a:r>
              <a:rPr lang="en-US" sz="2800" dirty="0" err="1" smtClean="0">
                <a:latin typeface="Cambria" panose="02040503050406030204" pitchFamily="18" charset="0"/>
              </a:rPr>
              <a:t>đợi</a:t>
            </a:r>
            <a:r>
              <a:rPr lang="en-US" sz="2800" dirty="0" smtClean="0">
                <a:latin typeface="Cambria" panose="02040503050406030204" pitchFamily="18" charset="0"/>
              </a:rPr>
              <a:t> </a:t>
            </a:r>
            <a:r>
              <a:rPr lang="en-US" sz="2800" dirty="0" err="1" smtClean="0">
                <a:latin typeface="Cambria" panose="02040503050406030204" pitchFamily="18" charset="0"/>
              </a:rPr>
              <a:t>khi</a:t>
            </a:r>
            <a:r>
              <a:rPr lang="en-US" sz="2800" dirty="0" smtClean="0">
                <a:latin typeface="Cambria" panose="02040503050406030204" pitchFamily="18" charset="0"/>
              </a:rPr>
              <a:t> </a:t>
            </a:r>
            <a:r>
              <a:rPr lang="en-US" sz="2800" dirty="0" err="1" smtClean="0">
                <a:latin typeface="Cambria" panose="02040503050406030204" pitchFamily="18" charset="0"/>
              </a:rPr>
              <a:t>xây</a:t>
            </a:r>
            <a:r>
              <a:rPr lang="en-US" sz="2800" dirty="0" smtClean="0">
                <a:latin typeface="Cambria" panose="02040503050406030204" pitchFamily="18" charset="0"/>
              </a:rPr>
              <a:t> </a:t>
            </a:r>
            <a:r>
              <a:rPr lang="en-US" sz="2800" dirty="0" err="1" smtClean="0">
                <a:latin typeface="Cambria" panose="02040503050406030204" pitchFamily="18" charset="0"/>
              </a:rPr>
              <a:t>dựng</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a:t>
            </a:r>
            <a:endParaRPr lang="vi-VN" sz="2400" dirty="0">
              <a:latin typeface="Cambria" panose="02040503050406030204" pitchFamily="18" charset="0"/>
            </a:endParaRPr>
          </a:p>
        </p:txBody>
      </p:sp>
    </p:spTree>
    <p:extLst>
      <p:ext uri="{BB962C8B-B14F-4D97-AF65-F5344CB8AC3E}">
        <p14:creationId xmlns:p14="http://schemas.microsoft.com/office/powerpoint/2010/main" val="2807413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vàng</a:t>
            </a:r>
            <a:r>
              <a:rPr lang="en-US" sz="2800" dirty="0" smtClean="0">
                <a:latin typeface="Cambria" panose="02040503050406030204" pitchFamily="18" charset="0"/>
              </a:rPr>
              <a:t>. Ta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khai</a:t>
            </a:r>
            <a:r>
              <a:rPr lang="en-US" sz="2800" dirty="0" smtClean="0">
                <a:latin typeface="Cambria" panose="02040503050406030204" pitchFamily="18" charset="0"/>
              </a:rPr>
              <a:t> </a:t>
            </a:r>
            <a:r>
              <a:rPr lang="en-US" sz="2800" dirty="0" err="1" smtClean="0">
                <a:latin typeface="Cambria" panose="02040503050406030204" pitchFamily="18" charset="0"/>
              </a:rPr>
              <a:t>thác</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nhiều</a:t>
            </a:r>
            <a:r>
              <a:rPr lang="en-US" sz="2800" dirty="0" smtClean="0">
                <a:latin typeface="Cambria" panose="02040503050406030204" pitchFamily="18" charset="0"/>
              </a:rPr>
              <a:t> </a:t>
            </a:r>
            <a:r>
              <a:rPr lang="en-US" sz="2800" dirty="0" err="1" smtClean="0">
                <a:latin typeface="Cambria" panose="02040503050406030204" pitchFamily="18" charset="0"/>
              </a:rPr>
              <a:t>thông</a:t>
            </a:r>
            <a:r>
              <a:rPr lang="en-US" sz="2800" dirty="0" smtClean="0">
                <a:latin typeface="Cambria" panose="02040503050406030204" pitchFamily="18" charset="0"/>
              </a:rPr>
              <a:t> tin </a:t>
            </a:r>
            <a:r>
              <a:rPr lang="en-US" sz="2800" dirty="0" err="1" smtClean="0">
                <a:latin typeface="Cambria" panose="02040503050406030204" pitchFamily="18" charset="0"/>
              </a:rPr>
              <a:t>có</a:t>
            </a:r>
            <a:r>
              <a:rPr lang="en-US" sz="2800" dirty="0" smtClean="0">
                <a:latin typeface="Cambria" panose="02040503050406030204" pitchFamily="18" charset="0"/>
              </a:rPr>
              <a:t> ý </a:t>
            </a:r>
            <a:r>
              <a:rPr lang="en-US" sz="2800" dirty="0" err="1" smtClean="0">
                <a:latin typeface="Cambria" panose="02040503050406030204" pitchFamily="18" charset="0"/>
              </a:rPr>
              <a:t>nghĩa</a:t>
            </a:r>
            <a:r>
              <a:rPr lang="en-US" sz="2800" dirty="0" smtClean="0">
                <a:latin typeface="Cambria" panose="02040503050406030204" pitchFamily="18" charset="0"/>
              </a:rPr>
              <a:t> </a:t>
            </a:r>
            <a:r>
              <a:rPr lang="en-US" sz="2800" dirty="0" err="1" smtClean="0">
                <a:latin typeface="Cambria" panose="02040503050406030204" pitchFamily="18" charset="0"/>
              </a:rPr>
              <a:t>từ</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a:t>
            </a:r>
            <a:endParaRPr lang="vi-VN" sz="2800" dirty="0">
              <a:latin typeface="Cambria" panose="020405030504060302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976" y="1995312"/>
            <a:ext cx="3103824" cy="3103824"/>
          </a:xfrm>
          <a:prstGeom prst="rect">
            <a:avLst/>
          </a:prstGeom>
        </p:spPr>
      </p:pic>
      <p:pic>
        <p:nvPicPr>
          <p:cNvPr id="1028" name="Picture 4" descr="Database icon - Free download on Iconfin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9376" y="2721312"/>
            <a:ext cx="2377824" cy="2377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3945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421200" cy="508000"/>
            <a:chOff x="789624" y="1191463"/>
            <a:chExt cx="64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2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2.5. Dữ liệu trong </a:t>
              </a:r>
              <a:r>
                <a:rPr lang="vi-VN" sz="2800" b="1" dirty="0" smtClean="0">
                  <a:latin typeface="Cambria" panose="02040503050406030204" pitchFamily="18" charset="0"/>
                </a:rPr>
                <a:t>và </a:t>
              </a:r>
              <a:r>
                <a:rPr lang="vi-VN" sz="2800" b="1" dirty="0">
                  <a:latin typeface="Cambria" panose="02040503050406030204" pitchFamily="18" charset="0"/>
                </a:rPr>
                <a:t>ngoài hệ </a:t>
              </a:r>
              <a:r>
                <a:rPr lang="vi-VN" sz="2800" b="1" dirty="0" smtClean="0">
                  <a:latin typeface="Cambria" panose="02040503050406030204" pitchFamily="18" charset="0"/>
                </a:rPr>
                <a:t>thống</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Kaggle</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một</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những</a:t>
            </a:r>
            <a:r>
              <a:rPr lang="en-US" sz="2800" dirty="0" smtClean="0">
                <a:latin typeface="Cambria" panose="02040503050406030204" pitchFamily="18" charset="0"/>
              </a:rPr>
              <a:t> </a:t>
            </a:r>
            <a:r>
              <a:rPr lang="en-US" sz="2800" dirty="0" err="1" smtClean="0">
                <a:latin typeface="Cambria" panose="02040503050406030204" pitchFamily="18" charset="0"/>
              </a:rPr>
              <a:t>flatform</a:t>
            </a:r>
            <a:r>
              <a:rPr lang="en-US" sz="2800" dirty="0" smtClean="0">
                <a:latin typeface="Cambria" panose="02040503050406030204" pitchFamily="18" charset="0"/>
              </a:rPr>
              <a:t> </a:t>
            </a:r>
            <a:r>
              <a:rPr lang="en-US" sz="2800" dirty="0" err="1" smtClean="0">
                <a:latin typeface="Cambria" panose="02040503050406030204" pitchFamily="18" charset="0"/>
              </a:rPr>
              <a:t>rất</a:t>
            </a:r>
            <a:r>
              <a:rPr lang="en-US" sz="2800" dirty="0" smtClean="0">
                <a:latin typeface="Cambria" panose="02040503050406030204" pitchFamily="18" charset="0"/>
              </a:rPr>
              <a:t> </a:t>
            </a:r>
            <a:r>
              <a:rPr lang="en-US" sz="2800" dirty="0" err="1" smtClean="0">
                <a:latin typeface="Cambria" panose="02040503050406030204" pitchFamily="18" charset="0"/>
              </a:rPr>
              <a:t>quen</a:t>
            </a:r>
            <a:r>
              <a:rPr lang="en-US" sz="2800" dirty="0" smtClean="0">
                <a:latin typeface="Cambria" panose="02040503050406030204" pitchFamily="18" charset="0"/>
              </a:rPr>
              <a:t> </a:t>
            </a:r>
            <a:r>
              <a:rPr lang="en-US" sz="2800" dirty="0" err="1" smtClean="0">
                <a:latin typeface="Cambria" panose="02040503050406030204" pitchFamily="18" charset="0"/>
              </a:rPr>
              <a:t>thuộc</a:t>
            </a:r>
            <a:r>
              <a:rPr lang="en-US" sz="2800" dirty="0" smtClean="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a:t>
            </a:r>
            <a:r>
              <a:rPr lang="en-US" sz="2800" dirty="0" err="1" smtClean="0">
                <a:latin typeface="Cambria" panose="02040503050406030204" pitchFamily="18" charset="0"/>
              </a:rPr>
              <a:t>hữu</a:t>
            </a:r>
            <a:r>
              <a:rPr lang="en-US" sz="2800" dirty="0" smtClean="0">
                <a:latin typeface="Cambria" panose="02040503050406030204" pitchFamily="18" charset="0"/>
              </a:rPr>
              <a:t> </a:t>
            </a:r>
            <a:r>
              <a:rPr lang="en-US" sz="2800" dirty="0" err="1" smtClean="0">
                <a:latin typeface="Cambria" panose="02040503050406030204" pitchFamily="18" charset="0"/>
              </a:rPr>
              <a:t>ích</a:t>
            </a:r>
            <a:r>
              <a:rPr lang="en-US" sz="2800" dirty="0" smtClean="0">
                <a:latin typeface="Cambria" panose="02040503050406030204" pitchFamily="18" charset="0"/>
              </a:rPr>
              <a:t> </a:t>
            </a:r>
            <a:r>
              <a:rPr lang="en-US" sz="2800" dirty="0" err="1" smtClean="0">
                <a:latin typeface="Cambria" panose="02040503050406030204" pitchFamily="18" charset="0"/>
              </a:rPr>
              <a:t>với</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nhà</a:t>
            </a:r>
            <a:r>
              <a:rPr lang="en-US" sz="2800" dirty="0" smtClean="0">
                <a:latin typeface="Cambria" panose="02040503050406030204" pitchFamily="18" charset="0"/>
              </a:rPr>
              <a:t> </a:t>
            </a:r>
            <a:r>
              <a:rPr lang="en-US" sz="2800" dirty="0" err="1" smtClean="0">
                <a:latin typeface="Cambria" panose="02040503050406030204" pitchFamily="18" charset="0"/>
              </a:rPr>
              <a:t>phân</a:t>
            </a:r>
            <a:r>
              <a:rPr lang="en-US" sz="2800" dirty="0" smtClean="0">
                <a:latin typeface="Cambria" panose="02040503050406030204" pitchFamily="18" charset="0"/>
              </a:rPr>
              <a:t> </a:t>
            </a:r>
            <a:r>
              <a:rPr lang="en-US" sz="2800" dirty="0" err="1" smtClean="0">
                <a:latin typeface="Cambria" panose="02040503050406030204" pitchFamily="18" charset="0"/>
              </a:rPr>
              <a:t>tích</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 </a:t>
            </a:r>
            <a:r>
              <a:rPr lang="en-US" sz="2800" dirty="0" err="1" smtClean="0">
                <a:latin typeface="Cambria" panose="02040503050406030204" pitchFamily="18" charset="0"/>
              </a:rPr>
              <a:t>Hầu</a:t>
            </a:r>
            <a:r>
              <a:rPr lang="en-US" sz="2800" dirty="0" smtClean="0">
                <a:latin typeface="Cambria" panose="02040503050406030204" pitchFamily="18" charset="0"/>
              </a:rPr>
              <a:t> </a:t>
            </a:r>
            <a:r>
              <a:rPr lang="en-US" sz="2800" dirty="0" err="1" smtClean="0">
                <a:latin typeface="Cambria" panose="02040503050406030204" pitchFamily="18" charset="0"/>
              </a:rPr>
              <a:t>hết</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loại</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mẫu</a:t>
            </a:r>
            <a:r>
              <a:rPr lang="en-US" sz="2800" dirty="0" smtClean="0">
                <a:latin typeface="Cambria" panose="02040503050406030204" pitchFamily="18" charset="0"/>
              </a:rPr>
              <a:t> ta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trên</a:t>
            </a:r>
            <a:r>
              <a:rPr lang="en-US" sz="2800" dirty="0" smtClean="0">
                <a:latin typeface="Cambria" panose="02040503050406030204" pitchFamily="18" charset="0"/>
              </a:rPr>
              <a:t> </a:t>
            </a:r>
            <a:r>
              <a:rPr lang="en-US" sz="2800" dirty="0" err="1" smtClean="0">
                <a:latin typeface="Cambria" panose="02040503050406030204" pitchFamily="18" charset="0"/>
              </a:rPr>
              <a:t>này</a:t>
            </a:r>
            <a:r>
              <a:rPr lang="en-US" sz="2800" dirty="0">
                <a:latin typeface="Cambria" panose="02040503050406030204" pitchFamily="18" charset="0"/>
              </a:rPr>
              <a:t>. </a:t>
            </a:r>
            <a:r>
              <a:rPr lang="en-US" sz="2800" dirty="0">
                <a:latin typeface="Cambria" panose="02040503050406030204" pitchFamily="18" charset="0"/>
                <a:hlinkClick r:id="rId3"/>
              </a:rPr>
              <a:t>https://</a:t>
            </a:r>
            <a:r>
              <a:rPr lang="en-US" sz="2800" dirty="0" smtClean="0">
                <a:latin typeface="Cambria" panose="02040503050406030204" pitchFamily="18" charset="0"/>
                <a:hlinkClick r:id="rId3"/>
              </a:rPr>
              <a:t>www.kaggle.com/datasets</a:t>
            </a:r>
            <a:r>
              <a:rPr lang="en-US" sz="2800" dirty="0" smtClean="0">
                <a:latin typeface="Cambria" panose="02040503050406030204" pitchFamily="18" charset="0"/>
              </a:rPr>
              <a:t> </a:t>
            </a:r>
          </a:p>
          <a:p>
            <a:pPr marL="457200" indent="-457200" algn="just">
              <a:buFont typeface="Wingdings" panose="05000000000000000000" pitchFamily="2" charset="2"/>
              <a:buChar char="v"/>
            </a:pPr>
            <a:r>
              <a:rPr lang="en-US" sz="2800" dirty="0" err="1" smtClean="0">
                <a:latin typeface="Cambria" panose="02040503050406030204" pitchFamily="18" charset="0"/>
              </a:rPr>
              <a:t>Ngoài</a:t>
            </a:r>
            <a:r>
              <a:rPr lang="en-US" sz="2800" dirty="0" smtClean="0">
                <a:latin typeface="Cambria" panose="02040503050406030204" pitchFamily="18" charset="0"/>
              </a:rPr>
              <a:t> </a:t>
            </a:r>
            <a:r>
              <a:rPr lang="en-US" sz="2800" dirty="0" err="1" smtClean="0">
                <a:latin typeface="Cambria" panose="02040503050406030204" pitchFamily="18" charset="0"/>
              </a:rPr>
              <a:t>ra</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về</a:t>
            </a:r>
            <a:r>
              <a:rPr lang="en-US" sz="2800" dirty="0" smtClean="0">
                <a:latin typeface="Cambria" panose="02040503050406030204" pitchFamily="18" charset="0"/>
              </a:rPr>
              <a:t> Housing ta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tải</a:t>
            </a:r>
            <a:r>
              <a:rPr lang="en-US" sz="2800" dirty="0">
                <a:latin typeface="Cambria" panose="02040503050406030204" pitchFamily="18" charset="0"/>
              </a:rPr>
              <a:t> ở: </a:t>
            </a:r>
            <a:r>
              <a:rPr lang="en-US" sz="2800" dirty="0">
                <a:latin typeface="Cambria" panose="02040503050406030204" pitchFamily="18" charset="0"/>
                <a:hlinkClick r:id="rId4"/>
              </a:rPr>
              <a:t>https://www.zillow.com/research/data</a:t>
            </a:r>
            <a:r>
              <a:rPr lang="en-US" sz="2800" dirty="0" smtClean="0">
                <a:latin typeface="Cambria" panose="02040503050406030204" pitchFamily="18" charset="0"/>
                <a:hlinkClick r:id="rId4"/>
              </a:rPr>
              <a:t>/</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dirty="0" err="1" smtClean="0">
                <a:latin typeface="Cambria" panose="02040503050406030204" pitchFamily="18" charset="0"/>
              </a:rPr>
              <a:t>Việc</a:t>
            </a:r>
            <a:r>
              <a:rPr lang="en-US" sz="2800" dirty="0" smtClean="0">
                <a:latin typeface="Cambria" panose="02040503050406030204" pitchFamily="18" charset="0"/>
              </a:rPr>
              <a:t> </a:t>
            </a:r>
            <a:r>
              <a:rPr lang="en-US" sz="2800" dirty="0" err="1" smtClean="0">
                <a:latin typeface="Cambria" panose="02040503050406030204" pitchFamily="18" charset="0"/>
              </a:rPr>
              <a:t>thu</a:t>
            </a:r>
            <a:r>
              <a:rPr lang="en-US" sz="2800" dirty="0" smtClean="0">
                <a:latin typeface="Cambria" panose="02040503050406030204" pitchFamily="18" charset="0"/>
              </a:rPr>
              <a:t> </a:t>
            </a:r>
            <a:r>
              <a:rPr lang="en-US" sz="2800" dirty="0" err="1" smtClean="0">
                <a:latin typeface="Cambria" panose="02040503050406030204" pitchFamily="18" charset="0"/>
              </a:rPr>
              <a:t>thập</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tiến</a:t>
            </a:r>
            <a:r>
              <a:rPr lang="en-US" sz="2800" dirty="0" smtClean="0">
                <a:latin typeface="Cambria" panose="02040503050406030204" pitchFamily="18" charset="0"/>
              </a:rPr>
              <a:t> </a:t>
            </a:r>
            <a:r>
              <a:rPr lang="en-US" sz="2800" dirty="0" err="1" smtClean="0">
                <a:latin typeface="Cambria" panose="02040503050406030204" pitchFamily="18" charset="0"/>
              </a:rPr>
              <a:t>hành</a:t>
            </a:r>
            <a:r>
              <a:rPr lang="en-US" sz="2800" dirty="0" smtClean="0">
                <a:latin typeface="Cambria" panose="02040503050406030204" pitchFamily="18" charset="0"/>
              </a:rPr>
              <a:t> </a:t>
            </a:r>
            <a:r>
              <a:rPr lang="en-US" sz="2800" dirty="0" err="1" smtClean="0">
                <a:latin typeface="Cambria" panose="02040503050406030204" pitchFamily="18" charset="0"/>
              </a:rPr>
              <a:t>trên</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sàn</a:t>
            </a:r>
            <a:r>
              <a:rPr lang="en-US" sz="2800" dirty="0" smtClean="0">
                <a:latin typeface="Cambria" panose="02040503050406030204" pitchFamily="18" charset="0"/>
              </a:rPr>
              <a:t> </a:t>
            </a:r>
            <a:r>
              <a:rPr lang="en-US" sz="2800" dirty="0" err="1" smtClean="0">
                <a:latin typeface="Cambria" panose="02040503050406030204" pitchFamily="18" charset="0"/>
              </a:rPr>
              <a:t>thương</a:t>
            </a:r>
            <a:r>
              <a:rPr lang="en-US" sz="2800" dirty="0" smtClean="0">
                <a:latin typeface="Cambria" panose="02040503050406030204" pitchFamily="18" charset="0"/>
              </a:rPr>
              <a:t> </a:t>
            </a:r>
            <a:r>
              <a:rPr lang="en-US" sz="2800" dirty="0" err="1" smtClean="0">
                <a:latin typeface="Cambria" panose="02040503050406030204" pitchFamily="18" charset="0"/>
              </a:rPr>
              <a:t>mại</a:t>
            </a:r>
            <a:r>
              <a:rPr lang="en-US" sz="2800" dirty="0" smtClean="0">
                <a:latin typeface="Cambria" panose="02040503050406030204" pitchFamily="18" charset="0"/>
              </a:rPr>
              <a:t> </a:t>
            </a:r>
            <a:r>
              <a:rPr lang="en-US" sz="2800" dirty="0" err="1" smtClean="0">
                <a:latin typeface="Cambria" panose="02040503050406030204" pitchFamily="18" charset="0"/>
              </a:rPr>
              <a:t>điện</a:t>
            </a:r>
            <a:r>
              <a:rPr lang="en-US" sz="2800" dirty="0" smtClean="0">
                <a:latin typeface="Cambria" panose="02040503050406030204" pitchFamily="18" charset="0"/>
              </a:rPr>
              <a:t> </a:t>
            </a:r>
            <a:r>
              <a:rPr lang="en-US" sz="2800" dirty="0" err="1" smtClean="0">
                <a:latin typeface="Cambria" panose="02040503050406030204" pitchFamily="18" charset="0"/>
              </a:rPr>
              <a:t>tử</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a:t>
            </a:r>
            <a:r>
              <a:rPr lang="en-US" sz="2800" dirty="0" err="1" smtClean="0">
                <a:latin typeface="Cambria" panose="02040503050406030204" pitchFamily="18" charset="0"/>
              </a:rPr>
              <a:t>Việt</a:t>
            </a:r>
            <a:r>
              <a:rPr lang="en-US" sz="2800" dirty="0" smtClean="0">
                <a:latin typeface="Cambria" panose="02040503050406030204" pitchFamily="18" charset="0"/>
              </a:rPr>
              <a:t> Nam.</a:t>
            </a:r>
            <a:endParaRPr lang="en-US" sz="2800" dirty="0">
              <a:latin typeface="Cambria" panose="02040503050406030204" pitchFamily="18" charset="0"/>
            </a:endParaRPr>
          </a:p>
          <a:p>
            <a:pPr marL="457200" indent="-457200" algn="just">
              <a:buFont typeface="Wingdings" panose="05000000000000000000" pitchFamily="2" charset="2"/>
              <a:buChar char="v"/>
            </a:pPr>
            <a:endParaRPr lang="vi-VN" sz="2400" dirty="0">
              <a:latin typeface="Cambria" panose="02040503050406030204" pitchFamily="18" charset="0"/>
            </a:endParaRPr>
          </a:p>
        </p:txBody>
      </p:sp>
    </p:spTree>
    <p:extLst>
      <p:ext uri="{BB962C8B-B14F-4D97-AF65-F5344CB8AC3E}">
        <p14:creationId xmlns:p14="http://schemas.microsoft.com/office/powerpoint/2010/main" val="24102000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smtClean="0">
                <a:latin typeface="Cambria" panose="02040503050406030204" pitchFamily="18" charset="0"/>
              </a:rPr>
              <a:t>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cơ</a:t>
            </a:r>
            <a:r>
              <a:rPr lang="en-US" sz="2800" dirty="0" smtClean="0">
                <a:latin typeface="Cambria" panose="02040503050406030204" pitchFamily="18" charset="0"/>
              </a:rPr>
              <a:t> </a:t>
            </a:r>
            <a:r>
              <a:rPr lang="en-US" sz="2800" dirty="0" err="1" smtClean="0">
                <a:latin typeface="Cambria" panose="02040503050406030204" pitchFamily="18" charset="0"/>
              </a:rPr>
              <a:t>sở</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cửa</a:t>
            </a:r>
            <a:r>
              <a:rPr lang="en-US" sz="2800" dirty="0" smtClean="0">
                <a:latin typeface="Cambria" panose="02040503050406030204" pitchFamily="18" charset="0"/>
              </a:rPr>
              <a:t> </a:t>
            </a:r>
            <a:r>
              <a:rPr lang="en-US" sz="2800" dirty="0" err="1" smtClean="0">
                <a:latin typeface="Cambria" panose="02040503050406030204" pitchFamily="18" charset="0"/>
              </a:rPr>
              <a:t>hàng</a:t>
            </a:r>
            <a:r>
              <a:rPr lang="en-US" sz="2800" dirty="0" smtClean="0">
                <a:latin typeface="Cambria" panose="02040503050406030204" pitchFamily="18" charset="0"/>
              </a:rPr>
              <a:t> online (SQL Server)</a:t>
            </a:r>
            <a:endParaRPr lang="vi-VN" sz="2400" dirty="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681335" y="1409954"/>
            <a:ext cx="5630794" cy="4941622"/>
          </a:xfrm>
          <a:prstGeom prst="rect">
            <a:avLst/>
          </a:prstGeom>
        </p:spPr>
      </p:pic>
      <p:sp>
        <p:nvSpPr>
          <p:cNvPr id="12" name="Right Arrow 11"/>
          <p:cNvSpPr/>
          <p:nvPr/>
        </p:nvSpPr>
        <p:spPr>
          <a:xfrm>
            <a:off x="6436800" y="3498019"/>
            <a:ext cx="684000" cy="454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38" name="Picture 2" descr="What is a machine learning model? | Microsoft Lear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71" y="2653353"/>
            <a:ext cx="4885213" cy="2144113"/>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6936064" y="4936591"/>
            <a:ext cx="4238336" cy="523220"/>
          </a:xfrm>
          <a:prstGeom prst="rect">
            <a:avLst/>
          </a:prstGeom>
        </p:spPr>
        <p:txBody>
          <a:bodyPr wrap="square">
            <a:spAutoFit/>
          </a:bodyPr>
          <a:lstStyle/>
          <a:p>
            <a:r>
              <a:rPr lang="en-US" dirty="0">
                <a:hlinkClick r:id="rId5"/>
              </a:rPr>
              <a:t>https://</a:t>
            </a:r>
            <a:r>
              <a:rPr lang="en-US" dirty="0" smtClean="0">
                <a:hlinkClick r:id="rId5"/>
              </a:rPr>
              <a:t>drive.google.com/drive/folders/1E7yzgWRC7kvPkBCCnRmgw7X3HaAi4tFF?usp=sharing</a:t>
            </a:r>
            <a:r>
              <a:rPr lang="en-US" dirty="0" smtClean="0"/>
              <a:t> </a:t>
            </a:r>
            <a:endParaRPr lang="en-US" dirty="0"/>
          </a:p>
        </p:txBody>
      </p:sp>
    </p:spTree>
    <p:extLst>
      <p:ext uri="{BB962C8B-B14F-4D97-AF65-F5344CB8AC3E}">
        <p14:creationId xmlns:p14="http://schemas.microsoft.com/office/powerpoint/2010/main" val="126216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smtClean="0">
                <a:latin typeface="Cambria" panose="02040503050406030204" pitchFamily="18" charset="0"/>
              </a:rPr>
              <a:t>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cơ</a:t>
            </a:r>
            <a:r>
              <a:rPr lang="en-US" sz="2800" dirty="0" smtClean="0">
                <a:latin typeface="Cambria" panose="02040503050406030204" pitchFamily="18" charset="0"/>
              </a:rPr>
              <a:t> </a:t>
            </a:r>
            <a:r>
              <a:rPr lang="en-US" sz="2800" dirty="0" err="1" smtClean="0">
                <a:latin typeface="Cambria" panose="02040503050406030204" pitchFamily="18" charset="0"/>
              </a:rPr>
              <a:t>sở</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cửa</a:t>
            </a:r>
            <a:r>
              <a:rPr lang="en-US" sz="2800" dirty="0" smtClean="0">
                <a:latin typeface="Cambria" panose="02040503050406030204" pitchFamily="18" charset="0"/>
              </a:rPr>
              <a:t> </a:t>
            </a:r>
            <a:r>
              <a:rPr lang="en-US" sz="2800" dirty="0" err="1" smtClean="0">
                <a:latin typeface="Cambria" panose="02040503050406030204" pitchFamily="18" charset="0"/>
              </a:rPr>
              <a:t>hàng</a:t>
            </a:r>
            <a:r>
              <a:rPr lang="en-US" sz="2800" dirty="0" smtClean="0">
                <a:latin typeface="Cambria" panose="02040503050406030204" pitchFamily="18" charset="0"/>
              </a:rPr>
              <a:t> online (SQLite)</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420236" y="1470570"/>
            <a:ext cx="6255764" cy="4167210"/>
          </a:xfrm>
          <a:prstGeom prst="rect">
            <a:avLst/>
          </a:prstGeom>
        </p:spPr>
      </p:pic>
      <p:sp>
        <p:nvSpPr>
          <p:cNvPr id="9" name="Rectangle 8"/>
          <p:cNvSpPr/>
          <p:nvPr/>
        </p:nvSpPr>
        <p:spPr>
          <a:xfrm>
            <a:off x="4343000" y="5663709"/>
            <a:ext cx="2183611" cy="307777"/>
          </a:xfrm>
          <a:prstGeom prst="rect">
            <a:avLst/>
          </a:prstGeom>
        </p:spPr>
        <p:txBody>
          <a:bodyPr wrap="none">
            <a:spAutoFit/>
          </a:bodyPr>
          <a:lstStyle/>
          <a:p>
            <a:r>
              <a:rPr lang="en-US" dirty="0">
                <a:hlinkClick r:id="rId4"/>
              </a:rPr>
              <a:t>https://sqlitebrowser.org</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59153360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smtClean="0">
                <a:latin typeface="Cambria" panose="02040503050406030204" pitchFamily="18" charset="0"/>
              </a:rPr>
              <a:t>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cơ</a:t>
            </a:r>
            <a:r>
              <a:rPr lang="en-US" sz="2800" dirty="0" smtClean="0">
                <a:latin typeface="Cambria" panose="02040503050406030204" pitchFamily="18" charset="0"/>
              </a:rPr>
              <a:t> </a:t>
            </a:r>
            <a:r>
              <a:rPr lang="en-US" sz="2800" dirty="0" err="1" smtClean="0">
                <a:latin typeface="Cambria" panose="02040503050406030204" pitchFamily="18" charset="0"/>
              </a:rPr>
              <a:t>sở</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cửa</a:t>
            </a:r>
            <a:r>
              <a:rPr lang="en-US" sz="2800" dirty="0" smtClean="0">
                <a:latin typeface="Cambria" panose="02040503050406030204" pitchFamily="18" charset="0"/>
              </a:rPr>
              <a:t> </a:t>
            </a:r>
            <a:r>
              <a:rPr lang="en-US" sz="2800" dirty="0" err="1" smtClean="0">
                <a:latin typeface="Cambria" panose="02040503050406030204" pitchFamily="18" charset="0"/>
              </a:rPr>
              <a:t>hàng</a:t>
            </a:r>
            <a:r>
              <a:rPr lang="en-US" sz="2800" dirty="0" smtClean="0">
                <a:latin typeface="Cambria" panose="02040503050406030204" pitchFamily="18" charset="0"/>
              </a:rPr>
              <a:t> online (MYSQL)</a:t>
            </a:r>
            <a:endParaRPr lang="vi-VN" sz="2400" dirty="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1566867" y="1434197"/>
            <a:ext cx="6588000" cy="4507856"/>
          </a:xfrm>
          <a:prstGeom prst="rect">
            <a:avLst/>
          </a:prstGeom>
        </p:spPr>
      </p:pic>
      <p:sp>
        <p:nvSpPr>
          <p:cNvPr id="12" name="Rectangle 11"/>
          <p:cNvSpPr/>
          <p:nvPr/>
        </p:nvSpPr>
        <p:spPr>
          <a:xfrm>
            <a:off x="4058693" y="5967982"/>
            <a:ext cx="3836307" cy="307777"/>
          </a:xfrm>
          <a:prstGeom prst="rect">
            <a:avLst/>
          </a:prstGeom>
        </p:spPr>
        <p:txBody>
          <a:bodyPr wrap="none">
            <a:spAutoFit/>
          </a:bodyPr>
          <a:lstStyle/>
          <a:p>
            <a:r>
              <a:rPr lang="en-US" dirty="0">
                <a:hlinkClick r:id="rId4"/>
              </a:rPr>
              <a:t>https://dev.mysql.com/downloads/workbench</a:t>
            </a:r>
            <a:r>
              <a:rPr lang="en-US" dirty="0" smtClean="0">
                <a:hlinkClick r:id="rId4"/>
              </a:rPr>
              <a:t>/</a:t>
            </a:r>
            <a:r>
              <a:rPr lang="en-US" dirty="0" smtClean="0"/>
              <a:t> </a:t>
            </a:r>
            <a:endParaRPr lang="en-US" dirty="0"/>
          </a:p>
        </p:txBody>
      </p:sp>
      <p:sp>
        <p:nvSpPr>
          <p:cNvPr id="8" name="Rectangle 7"/>
          <p:cNvSpPr/>
          <p:nvPr/>
        </p:nvSpPr>
        <p:spPr>
          <a:xfrm>
            <a:off x="8277325" y="3261516"/>
            <a:ext cx="3821880" cy="523220"/>
          </a:xfrm>
          <a:prstGeom prst="rect">
            <a:avLst/>
          </a:prstGeom>
        </p:spPr>
        <p:txBody>
          <a:bodyPr wrap="none">
            <a:spAutoFit/>
          </a:bodyPr>
          <a:lstStyle/>
          <a:p>
            <a:pPr algn="ctr"/>
            <a:r>
              <a:rPr lang="en-US" dirty="0" err="1" smtClean="0"/>
              <a:t>Tham</a:t>
            </a:r>
            <a:r>
              <a:rPr lang="en-US" dirty="0" smtClean="0"/>
              <a:t> </a:t>
            </a:r>
            <a:r>
              <a:rPr lang="en-US" dirty="0" err="1" smtClean="0"/>
              <a:t>khảo</a:t>
            </a:r>
            <a:r>
              <a:rPr lang="en-US" dirty="0" smtClean="0"/>
              <a:t> Slide:</a:t>
            </a:r>
          </a:p>
          <a:p>
            <a:r>
              <a:rPr lang="en-US" b="1" dirty="0"/>
              <a:t>04. MLBA- </a:t>
            </a:r>
            <a:r>
              <a:rPr lang="en-US" b="1" dirty="0" err="1"/>
              <a:t>Dữ</a:t>
            </a:r>
            <a:r>
              <a:rPr lang="en-US" b="1" dirty="0"/>
              <a:t> </a:t>
            </a:r>
            <a:r>
              <a:rPr lang="en-US" b="1" dirty="0" err="1"/>
              <a:t>liệu</a:t>
            </a:r>
            <a:r>
              <a:rPr lang="en-US" b="1"/>
              <a:t>-MySQL Interaction.pptx</a:t>
            </a:r>
            <a:endParaRPr lang="en-US" b="1" dirty="0"/>
          </a:p>
        </p:txBody>
      </p:sp>
    </p:spTree>
    <p:extLst>
      <p:ext uri="{BB962C8B-B14F-4D97-AF65-F5344CB8AC3E}">
        <p14:creationId xmlns:p14="http://schemas.microsoft.com/office/powerpoint/2010/main" val="74269484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smtClean="0">
                <a:latin typeface="Cambria" panose="02040503050406030204" pitchFamily="18" charset="0"/>
              </a:rPr>
              <a:t>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thiết</a:t>
            </a:r>
            <a:r>
              <a:rPr lang="en-US" sz="2800" dirty="0" smtClean="0">
                <a:latin typeface="Cambria" panose="02040503050406030204" pitchFamily="18" charset="0"/>
              </a:rPr>
              <a:t> </a:t>
            </a:r>
            <a:r>
              <a:rPr lang="en-US" sz="2800" dirty="0" err="1" smtClean="0">
                <a:latin typeface="Cambria" panose="02040503050406030204" pitchFamily="18" charset="0"/>
              </a:rPr>
              <a:t>kế</a:t>
            </a:r>
            <a:r>
              <a:rPr lang="en-US" sz="2800" dirty="0" smtClean="0">
                <a:latin typeface="Cambria" panose="02040503050406030204" pitchFamily="18" charset="0"/>
              </a:rPr>
              <a:t> </a:t>
            </a:r>
            <a:r>
              <a:rPr lang="en-US" sz="2800" dirty="0" err="1" smtClean="0">
                <a:latin typeface="Cambria" panose="02040503050406030204" pitchFamily="18" charset="0"/>
              </a:rPr>
              <a:t>cơ</a:t>
            </a:r>
            <a:r>
              <a:rPr lang="en-US" sz="2800" dirty="0" smtClean="0">
                <a:latin typeface="Cambria" panose="02040503050406030204" pitchFamily="18" charset="0"/>
              </a:rPr>
              <a:t> </a:t>
            </a:r>
            <a:r>
              <a:rPr lang="en-US" sz="2800" dirty="0" err="1" smtClean="0">
                <a:latin typeface="Cambria" panose="02040503050406030204" pitchFamily="18" charset="0"/>
              </a:rPr>
              <a:t>sở</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cho</a:t>
            </a:r>
            <a:r>
              <a:rPr lang="en-US" sz="2800" dirty="0" smtClean="0">
                <a:latin typeface="Cambria" panose="02040503050406030204" pitchFamily="18" charset="0"/>
              </a:rPr>
              <a:t> </a:t>
            </a:r>
            <a:r>
              <a:rPr lang="en-US" sz="2800" dirty="0" err="1" smtClean="0">
                <a:latin typeface="Cambria" panose="02040503050406030204" pitchFamily="18" charset="0"/>
              </a:rPr>
              <a:t>cửa</a:t>
            </a:r>
            <a:r>
              <a:rPr lang="en-US" sz="2800" dirty="0" smtClean="0">
                <a:latin typeface="Cambria" panose="02040503050406030204" pitchFamily="18" charset="0"/>
              </a:rPr>
              <a:t> </a:t>
            </a:r>
            <a:r>
              <a:rPr lang="en-US" sz="2800" dirty="0" err="1" smtClean="0">
                <a:latin typeface="Cambria" panose="02040503050406030204" pitchFamily="18" charset="0"/>
              </a:rPr>
              <a:t>hàng</a:t>
            </a:r>
            <a:r>
              <a:rPr lang="en-US" sz="2800" dirty="0" smtClean="0">
                <a:latin typeface="Cambria" panose="02040503050406030204" pitchFamily="18" charset="0"/>
              </a:rPr>
              <a:t> online (MongoDB)</a:t>
            </a:r>
            <a:endParaRPr lang="vi-VN" sz="2400" dirty="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605253" y="1426348"/>
            <a:ext cx="6545947" cy="4465733"/>
          </a:xfrm>
          <a:prstGeom prst="rect">
            <a:avLst/>
          </a:prstGeom>
        </p:spPr>
      </p:pic>
      <p:sp>
        <p:nvSpPr>
          <p:cNvPr id="9" name="Rectangle 8"/>
          <p:cNvSpPr/>
          <p:nvPr/>
        </p:nvSpPr>
        <p:spPr>
          <a:xfrm>
            <a:off x="3944636" y="5929416"/>
            <a:ext cx="4323620" cy="307777"/>
          </a:xfrm>
          <a:prstGeom prst="rect">
            <a:avLst/>
          </a:prstGeom>
        </p:spPr>
        <p:txBody>
          <a:bodyPr wrap="none">
            <a:spAutoFit/>
          </a:bodyPr>
          <a:lstStyle/>
          <a:p>
            <a:r>
              <a:rPr lang="en-US" dirty="0">
                <a:hlinkClick r:id="rId4"/>
              </a:rPr>
              <a:t>https://</a:t>
            </a:r>
            <a:r>
              <a:rPr lang="en-US" dirty="0" smtClean="0">
                <a:hlinkClick r:id="rId4"/>
              </a:rPr>
              <a:t>www.mongodb.com/try/download/community</a:t>
            </a:r>
            <a:r>
              <a:rPr lang="en-US" dirty="0" smtClean="0"/>
              <a:t> </a:t>
            </a:r>
            <a:endParaRPr lang="en-US" dirty="0"/>
          </a:p>
        </p:txBody>
      </p:sp>
    </p:spTree>
    <p:extLst>
      <p:ext uri="{BB962C8B-B14F-4D97-AF65-F5344CB8AC3E}">
        <p14:creationId xmlns:p14="http://schemas.microsoft.com/office/powerpoint/2010/main" val="199852020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SQLite</a:t>
            </a:r>
          </a:p>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MYSQL</a:t>
            </a:r>
          </a:p>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Microsoft SQL Server</a:t>
            </a:r>
          </a:p>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MongoDB</a:t>
            </a:r>
            <a:endParaRPr lang="vi-VN" sz="2800" dirty="0">
              <a:latin typeface="Cambria" panose="02040503050406030204" pitchFamily="18" charset="0"/>
            </a:endParaRPr>
          </a:p>
        </p:txBody>
      </p:sp>
    </p:spTree>
    <p:extLst>
      <p:ext uri="{BB962C8B-B14F-4D97-AF65-F5344CB8AC3E}">
        <p14:creationId xmlns:p14="http://schemas.microsoft.com/office/powerpoint/2010/main" val="27735616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SQLite</a:t>
            </a:r>
          </a:p>
        </p:txBody>
      </p:sp>
      <p:pic>
        <p:nvPicPr>
          <p:cNvPr id="11266" name="Picture 2" descr="https://media.geeksforgeeks.org/wp-content/uploads/20200524140456/sqlite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5975" y="1790100"/>
            <a:ext cx="4143375"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media.geeksforgeeks.org/wp-content/uploads/20200524150740/sqlite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3175" y="3122690"/>
            <a:ext cx="629602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7590452" y="848127"/>
            <a:ext cx="2770348" cy="1567125"/>
          </a:xfrm>
          <a:prstGeom prst="rect">
            <a:avLst/>
          </a:prstGeom>
        </p:spPr>
      </p:pic>
      <p:sp>
        <p:nvSpPr>
          <p:cNvPr id="11" name="Rectangle 10"/>
          <p:cNvSpPr/>
          <p:nvPr/>
        </p:nvSpPr>
        <p:spPr>
          <a:xfrm>
            <a:off x="5937100" y="2547692"/>
            <a:ext cx="5487400" cy="307777"/>
          </a:xfrm>
          <a:prstGeom prst="rect">
            <a:avLst/>
          </a:prstGeom>
        </p:spPr>
        <p:txBody>
          <a:bodyPr wrap="none">
            <a:spAutoFit/>
          </a:bodyPr>
          <a:lstStyle/>
          <a:p>
            <a:r>
              <a:rPr lang="en-US" dirty="0">
                <a:hlinkClick r:id="rId6"/>
              </a:rPr>
              <a:t>https://</a:t>
            </a:r>
            <a:r>
              <a:rPr lang="en-US" dirty="0" smtClean="0">
                <a:hlinkClick r:id="rId6"/>
              </a:rPr>
              <a:t>www.mediafire.com/file/8pd05w41bs2bbpl/databases.rar/file</a:t>
            </a:r>
            <a:r>
              <a:rPr lang="en-US" dirty="0" smtClean="0"/>
              <a:t> </a:t>
            </a:r>
            <a:endParaRPr lang="en-US" dirty="0"/>
          </a:p>
        </p:txBody>
      </p:sp>
    </p:spTree>
    <p:extLst>
      <p:ext uri="{BB962C8B-B14F-4D97-AF65-F5344CB8AC3E}">
        <p14:creationId xmlns:p14="http://schemas.microsoft.com/office/powerpoint/2010/main" val="36279235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SQLite</a:t>
            </a:r>
          </a:p>
        </p:txBody>
      </p:sp>
      <p:pic>
        <p:nvPicPr>
          <p:cNvPr id="8" name="Picture 7"/>
          <p:cNvPicPr>
            <a:picLocks noChangeAspect="1"/>
          </p:cNvPicPr>
          <p:nvPr/>
        </p:nvPicPr>
        <p:blipFill>
          <a:blip r:embed="rId3"/>
          <a:stretch>
            <a:fillRect/>
          </a:stretch>
        </p:blipFill>
        <p:spPr>
          <a:xfrm>
            <a:off x="2476800" y="1411877"/>
            <a:ext cx="8321279" cy="4837953"/>
          </a:xfrm>
          <a:prstGeom prst="rect">
            <a:avLst/>
          </a:prstGeom>
        </p:spPr>
      </p:pic>
    </p:spTree>
    <p:extLst>
      <p:ext uri="{BB962C8B-B14F-4D97-AF65-F5344CB8AC3E}">
        <p14:creationId xmlns:p14="http://schemas.microsoft.com/office/powerpoint/2010/main" val="6568289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SQLite</a:t>
            </a:r>
          </a:p>
        </p:txBody>
      </p:sp>
      <p:pic>
        <p:nvPicPr>
          <p:cNvPr id="10" name="Picture 9"/>
          <p:cNvPicPr>
            <a:picLocks noChangeAspect="1"/>
          </p:cNvPicPr>
          <p:nvPr/>
        </p:nvPicPr>
        <p:blipFill>
          <a:blip r:embed="rId3"/>
          <a:stretch>
            <a:fillRect/>
          </a:stretch>
        </p:blipFill>
        <p:spPr>
          <a:xfrm>
            <a:off x="7745641" y="2207571"/>
            <a:ext cx="4099915" cy="2972058"/>
          </a:xfrm>
          <a:prstGeom prst="rect">
            <a:avLst/>
          </a:prstGeom>
        </p:spPr>
      </p:pic>
      <p:sp>
        <p:nvSpPr>
          <p:cNvPr id="11" name="Right Arrow 10"/>
          <p:cNvSpPr/>
          <p:nvPr/>
        </p:nvSpPr>
        <p:spPr>
          <a:xfrm>
            <a:off x="7075025" y="3693600"/>
            <a:ext cx="552841" cy="316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1017301" y="1389418"/>
            <a:ext cx="5939949" cy="4925163"/>
          </a:xfrm>
          <a:prstGeom prst="rect">
            <a:avLst/>
          </a:prstGeom>
        </p:spPr>
      </p:pic>
    </p:spTree>
    <p:extLst>
      <p:ext uri="{BB962C8B-B14F-4D97-AF65-F5344CB8AC3E}">
        <p14:creationId xmlns:p14="http://schemas.microsoft.com/office/powerpoint/2010/main" val="8430890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smtClean="0">
                <a:latin typeface="Cambria" panose="02040503050406030204" pitchFamily="18" charset="0"/>
              </a:rPr>
              <a:t>Viết hàm trả về danh sách Customer có tham gia &gt;=N Invoice</a:t>
            </a:r>
            <a:endParaRPr lang="en-US" sz="2800" dirty="0" smtClean="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636733" y="1483830"/>
            <a:ext cx="6723268" cy="4841816"/>
          </a:xfrm>
          <a:prstGeom prst="rect">
            <a:avLst/>
          </a:prstGeom>
        </p:spPr>
      </p:pic>
    </p:spTree>
    <p:extLst>
      <p:ext uri="{BB962C8B-B14F-4D97-AF65-F5344CB8AC3E}">
        <p14:creationId xmlns:p14="http://schemas.microsoft.com/office/powerpoint/2010/main" val="25024248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Bất</a:t>
            </a:r>
            <a:r>
              <a:rPr lang="en-US" sz="2800" dirty="0" smtClean="0">
                <a:latin typeface="Cambria" panose="02040503050406030204" pitchFamily="18" charset="0"/>
              </a:rPr>
              <a:t> </a:t>
            </a:r>
            <a:r>
              <a:rPr lang="en-US" sz="2800" dirty="0" err="1" smtClean="0">
                <a:latin typeface="Cambria" panose="02040503050406030204" pitchFamily="18" charset="0"/>
              </a:rPr>
              <a:t>kể</a:t>
            </a:r>
            <a:r>
              <a:rPr lang="en-US" sz="2800" dirty="0" smtClean="0">
                <a:latin typeface="Cambria" panose="02040503050406030204" pitchFamily="18" charset="0"/>
              </a:rPr>
              <a:t> </a:t>
            </a:r>
            <a:r>
              <a:rPr lang="en-US" sz="2800" dirty="0" err="1" smtClean="0">
                <a:latin typeface="Cambria" panose="02040503050406030204" pitchFamily="18" charset="0"/>
              </a:rPr>
              <a:t>những</a:t>
            </a:r>
            <a:r>
              <a:rPr lang="en-US" sz="2800" dirty="0" smtClean="0">
                <a:latin typeface="Cambria" panose="02040503050406030204" pitchFamily="18" charset="0"/>
              </a:rPr>
              <a:t> </a:t>
            </a:r>
            <a:r>
              <a:rPr lang="en-US" sz="2800" dirty="0" err="1" smtClean="0">
                <a:latin typeface="Cambria" panose="02040503050406030204" pitchFamily="18" charset="0"/>
              </a:rPr>
              <a:t>gì</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chuyển</a:t>
            </a:r>
            <a:r>
              <a:rPr lang="en-US" sz="2800" dirty="0" smtClean="0">
                <a:latin typeface="Cambria" panose="02040503050406030204" pitchFamily="18" charset="0"/>
              </a:rPr>
              <a:t> </a:t>
            </a:r>
            <a:r>
              <a:rPr lang="en-US" sz="2800" dirty="0" err="1" smtClean="0">
                <a:latin typeface="Cambria" panose="02040503050406030204" pitchFamily="18" charset="0"/>
              </a:rPr>
              <a:t>hóa</a:t>
            </a:r>
            <a:r>
              <a:rPr lang="en-US" sz="2800" dirty="0" smtClean="0">
                <a:latin typeface="Cambria" panose="02040503050406030204" pitchFamily="18" charset="0"/>
              </a:rPr>
              <a:t> </a:t>
            </a:r>
            <a:r>
              <a:rPr lang="en-US" sz="2800" dirty="0" err="1" smtClean="0">
                <a:latin typeface="Cambria" panose="02040503050406030204" pitchFamily="18" charset="0"/>
              </a:rPr>
              <a:t>thành</a:t>
            </a:r>
            <a:r>
              <a:rPr lang="en-US" sz="2800" dirty="0" smtClean="0">
                <a:latin typeface="Cambria" panose="02040503050406030204" pitchFamily="18" charset="0"/>
              </a:rPr>
              <a:t> </a:t>
            </a:r>
            <a:r>
              <a:rPr lang="en-US" sz="2800" dirty="0" err="1" smtClean="0">
                <a:latin typeface="Cambria" panose="02040503050406030204" pitchFamily="18" charset="0"/>
              </a:rPr>
              <a:t>thông</a:t>
            </a:r>
            <a:r>
              <a:rPr lang="en-US" sz="2800" dirty="0" smtClean="0">
                <a:latin typeface="Cambria" panose="02040503050406030204" pitchFamily="18" charset="0"/>
              </a:rPr>
              <a:t> tin </a:t>
            </a:r>
            <a:r>
              <a:rPr lang="en-US" sz="2800" dirty="0" err="1" smtClean="0">
                <a:latin typeface="Cambria" panose="02040503050406030204" pitchFamily="18" charset="0"/>
              </a:rPr>
              <a:t>có</a:t>
            </a:r>
            <a:r>
              <a:rPr lang="en-US" sz="2800" dirty="0" smtClean="0">
                <a:latin typeface="Cambria" panose="02040503050406030204" pitchFamily="18" charset="0"/>
              </a:rPr>
              <a:t> ý </a:t>
            </a:r>
            <a:r>
              <a:rPr lang="en-US" sz="2800" dirty="0" err="1" smtClean="0">
                <a:latin typeface="Cambria" panose="02040503050406030204" pitchFamily="18" charset="0"/>
              </a:rPr>
              <a:t>nghĩa</a:t>
            </a:r>
            <a:r>
              <a:rPr lang="en-US" sz="2800" dirty="0" smtClean="0">
                <a:latin typeface="Cambria" panose="02040503050406030204" pitchFamily="18" charset="0"/>
              </a:rPr>
              <a:t> </a:t>
            </a:r>
            <a:r>
              <a:rPr lang="en-US" sz="2800" dirty="0" err="1" smtClean="0">
                <a:latin typeface="Cambria" panose="02040503050406030204" pitchFamily="18" charset="0"/>
              </a:rPr>
              <a:t>thì</a:t>
            </a:r>
            <a:r>
              <a:rPr lang="en-US" sz="2800" dirty="0" smtClean="0">
                <a:latin typeface="Cambria" panose="02040503050406030204" pitchFamily="18" charset="0"/>
              </a:rPr>
              <a:t> </a:t>
            </a:r>
            <a:r>
              <a:rPr lang="en-US" sz="2800" dirty="0" err="1" smtClean="0">
                <a:latin typeface="Cambria" panose="02040503050406030204" pitchFamily="18" charset="0"/>
              </a:rPr>
              <a:t>nó</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gọi</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a:t>
            </a:r>
            <a:endParaRPr lang="vi-VN" sz="2800" dirty="0">
              <a:latin typeface="Cambria" panose="02040503050406030204" pitchFamily="18" charset="0"/>
            </a:endParaRPr>
          </a:p>
        </p:txBody>
      </p:sp>
      <p:pic>
        <p:nvPicPr>
          <p:cNvPr id="3074" name="Picture 2" descr="What are data, information, and knowled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5600" y="1856956"/>
            <a:ext cx="7488000" cy="418938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55321" y="6046339"/>
            <a:ext cx="2978701" cy="307777"/>
          </a:xfrm>
          <a:prstGeom prst="rect">
            <a:avLst/>
          </a:prstGeom>
        </p:spPr>
        <p:txBody>
          <a:bodyPr wrap="none">
            <a:spAutoFit/>
          </a:bodyPr>
          <a:lstStyle/>
          <a:p>
            <a:r>
              <a:rPr lang="en-US" dirty="0" smtClean="0"/>
              <a:t>Source: </a:t>
            </a:r>
            <a:r>
              <a:rPr lang="en-US" dirty="0" smtClean="0">
                <a:hlinkClick r:id="rId4"/>
              </a:rPr>
              <a:t>https</a:t>
            </a:r>
            <a:r>
              <a:rPr lang="en-US" dirty="0">
                <a:hlinkClick r:id="rId4"/>
              </a:rPr>
              <a:t>://internetofwater.org</a:t>
            </a:r>
            <a:r>
              <a:rPr lang="en-US" dirty="0" smtClean="0">
                <a:hlinkClick r:id="rId4"/>
              </a:rPr>
              <a:t>/</a:t>
            </a:r>
            <a:r>
              <a:rPr lang="en-US" dirty="0" smtClean="0"/>
              <a:t> </a:t>
            </a:r>
            <a:endParaRPr lang="en-US" dirty="0"/>
          </a:p>
        </p:txBody>
      </p:sp>
    </p:spTree>
    <p:extLst>
      <p:ext uri="{BB962C8B-B14F-4D97-AF65-F5344CB8AC3E}">
        <p14:creationId xmlns:p14="http://schemas.microsoft.com/office/powerpoint/2010/main" val="20728834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284400" cy="508000"/>
            <a:chOff x="789624" y="1191463"/>
            <a:chExt cx="6284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083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vi-VN" sz="2800" dirty="0">
                  <a:latin typeface="Cambria" panose="02040503050406030204" pitchFamily="18" charset="0"/>
                </a:rPr>
                <a:t>2.6. Thiết kế cấu trúc dữ </a:t>
              </a:r>
              <a:r>
                <a:rPr lang="vi-VN" sz="2800" dirty="0" smtClean="0">
                  <a:latin typeface="Cambria" panose="02040503050406030204" pitchFamily="18" charset="0"/>
                </a:rPr>
                <a:t>liệu</a:t>
              </a:r>
              <a:r>
                <a:rPr lang="en-US" sz="2800" dirty="0" smtClean="0">
                  <a:latin typeface="Cambria" panose="02040503050406030204" pitchFamily="18" charset="0"/>
                </a:rPr>
                <a:t> </a:t>
              </a:r>
              <a:r>
                <a:rPr lang="en-US" sz="2800" dirty="0" err="1" smtClean="0">
                  <a:latin typeface="Cambria" panose="02040503050406030204" pitchFamily="18" charset="0"/>
                </a:rPr>
                <a:t>phù</a:t>
              </a:r>
              <a:r>
                <a:rPr lang="en-US" sz="2800" dirty="0" smtClean="0">
                  <a:latin typeface="Cambria" panose="02040503050406030204" pitchFamily="18" charset="0"/>
                </a:rPr>
                <a:t> </a:t>
              </a:r>
              <a:r>
                <a:rPr lang="en-US" sz="2800" dirty="0" err="1" smtClean="0">
                  <a:latin typeface="Cambria" panose="02040503050406030204" pitchFamily="18" charset="0"/>
                </a:rPr>
                <a:t>hợp</a:t>
              </a:r>
              <a:endParaRPr lang="en-US" sz="2800" b="1" kern="0" dirty="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Thử</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MYSQL</a:t>
            </a:r>
          </a:p>
        </p:txBody>
      </p:sp>
      <p:pic>
        <p:nvPicPr>
          <p:cNvPr id="8" name="Picture 7"/>
          <p:cNvPicPr>
            <a:picLocks noChangeAspect="1"/>
          </p:cNvPicPr>
          <p:nvPr/>
        </p:nvPicPr>
        <p:blipFill>
          <a:blip r:embed="rId3"/>
          <a:stretch>
            <a:fillRect/>
          </a:stretch>
        </p:blipFill>
        <p:spPr>
          <a:xfrm>
            <a:off x="1259249" y="1364878"/>
            <a:ext cx="4271677" cy="4986698"/>
          </a:xfrm>
          <a:prstGeom prst="rect">
            <a:avLst/>
          </a:prstGeom>
        </p:spPr>
      </p:pic>
      <p:pic>
        <p:nvPicPr>
          <p:cNvPr id="9" name="Picture 8"/>
          <p:cNvPicPr>
            <a:picLocks noChangeAspect="1"/>
          </p:cNvPicPr>
          <p:nvPr/>
        </p:nvPicPr>
        <p:blipFill>
          <a:blip r:embed="rId4"/>
          <a:stretch>
            <a:fillRect/>
          </a:stretch>
        </p:blipFill>
        <p:spPr>
          <a:xfrm>
            <a:off x="6731925" y="1504088"/>
            <a:ext cx="3977985" cy="2583404"/>
          </a:xfrm>
          <a:prstGeom prst="rect">
            <a:avLst/>
          </a:prstGeom>
        </p:spPr>
      </p:pic>
      <p:sp>
        <p:nvSpPr>
          <p:cNvPr id="10" name="Right Arrow 9"/>
          <p:cNvSpPr/>
          <p:nvPr/>
        </p:nvSpPr>
        <p:spPr>
          <a:xfrm>
            <a:off x="5954400" y="2671200"/>
            <a:ext cx="619200" cy="23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182953" y="4581604"/>
            <a:ext cx="3793026" cy="523220"/>
          </a:xfrm>
          <a:prstGeom prst="rect">
            <a:avLst/>
          </a:prstGeom>
        </p:spPr>
        <p:txBody>
          <a:bodyPr wrap="none">
            <a:spAutoFit/>
          </a:bodyPr>
          <a:lstStyle/>
          <a:p>
            <a:pPr algn="ctr"/>
            <a:r>
              <a:rPr lang="en-US" dirty="0" err="1" smtClean="0"/>
              <a:t>Tham</a:t>
            </a:r>
            <a:r>
              <a:rPr lang="en-US" dirty="0" smtClean="0"/>
              <a:t> </a:t>
            </a:r>
            <a:r>
              <a:rPr lang="en-US" dirty="0" err="1" smtClean="0"/>
              <a:t>khảo</a:t>
            </a:r>
            <a:r>
              <a:rPr lang="en-US" dirty="0" smtClean="0"/>
              <a:t> Slide:</a:t>
            </a:r>
          </a:p>
          <a:p>
            <a:r>
              <a:rPr lang="en-US" b="1" dirty="0" smtClean="0"/>
              <a:t>04</a:t>
            </a:r>
            <a:r>
              <a:rPr lang="en-US" b="1" dirty="0"/>
              <a:t>. MLBA- </a:t>
            </a:r>
            <a:r>
              <a:rPr lang="en-US" b="1" dirty="0" err="1"/>
              <a:t>Dữ</a:t>
            </a:r>
            <a:r>
              <a:rPr lang="en-US" b="1" dirty="0"/>
              <a:t> </a:t>
            </a:r>
            <a:r>
              <a:rPr lang="en-US" b="1" dirty="0" err="1"/>
              <a:t>liệu</a:t>
            </a:r>
            <a:r>
              <a:rPr lang="en-US" b="1" dirty="0"/>
              <a:t>-MySQL </a:t>
            </a:r>
            <a:r>
              <a:rPr lang="en-US" b="1" dirty="0" smtClean="0"/>
              <a:t>Interaction.pptx</a:t>
            </a:r>
            <a:endParaRPr lang="en-US" b="1" dirty="0"/>
          </a:p>
        </p:txBody>
      </p:sp>
    </p:spTree>
    <p:extLst>
      <p:ext uri="{BB962C8B-B14F-4D97-AF65-F5344CB8AC3E}">
        <p14:creationId xmlns:p14="http://schemas.microsoft.com/office/powerpoint/2010/main" val="377842125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65200" cy="508000"/>
            <a:chOff x="789624" y="1191463"/>
            <a:chExt cx="6565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64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2.7. Thách thức khi xử lý Big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28" name="Picture 4" descr="The 3 Vs of Big Data"/>
          <p:cNvPicPr>
            <a:picLocks noChangeAspect="1" noChangeArrowheads="1"/>
          </p:cNvPicPr>
          <p:nvPr/>
        </p:nvPicPr>
        <p:blipFill rotWithShape="1">
          <a:blip r:embed="rId3">
            <a:extLst>
              <a:ext uri="{28A0092B-C50C-407E-A947-70E740481C1C}">
                <a14:useLocalDpi xmlns:a14="http://schemas.microsoft.com/office/drawing/2010/main" val="0"/>
              </a:ext>
            </a:extLst>
          </a:blip>
          <a:srcRect b="5041"/>
          <a:stretch/>
        </p:blipFill>
        <p:spPr bwMode="auto">
          <a:xfrm>
            <a:off x="536510" y="806843"/>
            <a:ext cx="2753909" cy="27928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five V's of Big Data (Adapted from (“IBM big data platform -...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1039" y="543884"/>
            <a:ext cx="2965762" cy="285827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2000" y="3402156"/>
            <a:ext cx="4982732" cy="33404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3893949" y="933031"/>
            <a:ext cx="3279738" cy="2847490"/>
          </a:xfrm>
          <a:prstGeom prst="rect">
            <a:avLst/>
          </a:prstGeom>
        </p:spPr>
      </p:pic>
      <p:sp>
        <p:nvSpPr>
          <p:cNvPr id="13" name="TextBox 12"/>
          <p:cNvSpPr txBox="1"/>
          <p:nvPr/>
        </p:nvSpPr>
        <p:spPr>
          <a:xfrm>
            <a:off x="4370712" y="6351576"/>
            <a:ext cx="1457450" cy="307777"/>
          </a:xfrm>
          <a:prstGeom prst="rect">
            <a:avLst/>
          </a:prstGeom>
          <a:noFill/>
        </p:spPr>
        <p:txBody>
          <a:bodyPr wrap="none" rtlCol="0">
            <a:spAutoFit/>
          </a:bodyPr>
          <a:lstStyle/>
          <a:p>
            <a:r>
              <a:rPr lang="en-US" dirty="0" smtClean="0"/>
              <a:t>Source: Internet</a:t>
            </a:r>
            <a:endParaRPr lang="en-US" dirty="0"/>
          </a:p>
        </p:txBody>
      </p:sp>
      <p:pic>
        <p:nvPicPr>
          <p:cNvPr id="1038" name="Picture 14" descr="https://cdn.thestandard.co.zw/images/thestandard/uploads/2023/04/h6iqEPcLW30m62Gn1BOfBELZyvC3fQe3Qer5myw8.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149" y="3736811"/>
            <a:ext cx="4174449" cy="2614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6588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65200" cy="508000"/>
            <a:chOff x="789624" y="1191463"/>
            <a:chExt cx="6565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64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2.7. Thách thức khi xử lý Big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p:cNvSpPr txBox="1"/>
          <p:nvPr/>
        </p:nvSpPr>
        <p:spPr>
          <a:xfrm>
            <a:off x="554400" y="1029600"/>
            <a:ext cx="10670400" cy="4524315"/>
          </a:xfrm>
          <a:prstGeom prst="rect">
            <a:avLst/>
          </a:prstGeom>
          <a:noFill/>
        </p:spPr>
        <p:txBody>
          <a:bodyPr wrap="square" rtlCol="0">
            <a:spAutoFit/>
          </a:bodyPr>
          <a:lstStyle/>
          <a:p>
            <a:pPr>
              <a:lnSpc>
                <a:spcPct val="150000"/>
              </a:lnSpc>
            </a:pPr>
            <a:r>
              <a:rPr lang="en-US" sz="2400" dirty="0">
                <a:latin typeface="Times New Roman" panose="02020603050405020304" pitchFamily="18" charset="0"/>
                <a:cs typeface="Times New Roman" panose="02020603050405020304" pitchFamily="18" charset="0"/>
              </a:rPr>
              <a:t>1. Managing massive amounts of data</a:t>
            </a:r>
          </a:p>
          <a:p>
            <a:pPr>
              <a:lnSpc>
                <a:spcPct val="150000"/>
              </a:lnSpc>
            </a:pPr>
            <a:r>
              <a:rPr lang="en-US" sz="2400" dirty="0" smtClean="0">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Integrating data from multiple sources</a:t>
            </a:r>
          </a:p>
          <a:p>
            <a:pPr>
              <a:lnSpc>
                <a:spcPct val="150000"/>
              </a:lnSpc>
            </a:pPr>
            <a:r>
              <a:rPr lang="en-US" sz="2400" dirty="0" smtClean="0">
                <a:latin typeface="Times New Roman" panose="02020603050405020304" pitchFamily="18" charset="0"/>
                <a:cs typeface="Times New Roman" panose="02020603050405020304" pitchFamily="18" charset="0"/>
              </a:rPr>
              <a:t>3</a:t>
            </a:r>
            <a:r>
              <a:rPr lang="en-US" sz="2400" dirty="0">
                <a:latin typeface="Times New Roman" panose="02020603050405020304" pitchFamily="18" charset="0"/>
                <a:cs typeface="Times New Roman" panose="02020603050405020304" pitchFamily="18" charset="0"/>
              </a:rPr>
              <a:t>. Ensuring data quality</a:t>
            </a:r>
          </a:p>
          <a:p>
            <a:pPr>
              <a:lnSpc>
                <a:spcPct val="150000"/>
              </a:lnSpc>
            </a:pPr>
            <a:r>
              <a:rPr lang="en-US" sz="2400" dirty="0" smtClean="0">
                <a:latin typeface="Times New Roman" panose="02020603050405020304" pitchFamily="18" charset="0"/>
                <a:cs typeface="Times New Roman" panose="02020603050405020304" pitchFamily="18" charset="0"/>
              </a:rPr>
              <a:t>4</a:t>
            </a:r>
            <a:r>
              <a:rPr lang="en-US" sz="2400" dirty="0">
                <a:latin typeface="Times New Roman" panose="02020603050405020304" pitchFamily="18" charset="0"/>
                <a:cs typeface="Times New Roman" panose="02020603050405020304" pitchFamily="18" charset="0"/>
              </a:rPr>
              <a:t>. Keeping data secure</a:t>
            </a:r>
          </a:p>
          <a:p>
            <a:pPr>
              <a:lnSpc>
                <a:spcPct val="150000"/>
              </a:lnSpc>
            </a:pPr>
            <a:r>
              <a:rPr lang="en-US" sz="2400" dirty="0" smtClean="0">
                <a:latin typeface="Times New Roman" panose="02020603050405020304" pitchFamily="18" charset="0"/>
                <a:cs typeface="Times New Roman" panose="02020603050405020304" pitchFamily="18" charset="0"/>
              </a:rPr>
              <a:t>5</a:t>
            </a:r>
            <a:r>
              <a:rPr lang="en-US" sz="2400" dirty="0">
                <a:latin typeface="Times New Roman" panose="02020603050405020304" pitchFamily="18" charset="0"/>
                <a:cs typeface="Times New Roman" panose="02020603050405020304" pitchFamily="18" charset="0"/>
              </a:rPr>
              <a:t>. Selecting the right big data tools</a:t>
            </a:r>
          </a:p>
          <a:p>
            <a:pPr>
              <a:lnSpc>
                <a:spcPct val="150000"/>
              </a:lnSpc>
            </a:pPr>
            <a:r>
              <a:rPr lang="en-US" sz="2400" dirty="0" smtClean="0">
                <a:latin typeface="Times New Roman" panose="02020603050405020304" pitchFamily="18" charset="0"/>
                <a:cs typeface="Times New Roman" panose="02020603050405020304" pitchFamily="18" charset="0"/>
              </a:rPr>
              <a:t>6</a:t>
            </a:r>
            <a:r>
              <a:rPr lang="en-US" sz="2400" dirty="0">
                <a:latin typeface="Times New Roman" panose="02020603050405020304" pitchFamily="18" charset="0"/>
                <a:cs typeface="Times New Roman" panose="02020603050405020304" pitchFamily="18" charset="0"/>
              </a:rPr>
              <a:t>. Scaling systems and costs efficiently</a:t>
            </a:r>
          </a:p>
          <a:p>
            <a:pPr>
              <a:lnSpc>
                <a:spcPct val="150000"/>
              </a:lnSpc>
            </a:pPr>
            <a:r>
              <a:rPr lang="en-US" sz="2400" dirty="0" smtClean="0">
                <a:latin typeface="Times New Roman" panose="02020603050405020304" pitchFamily="18" charset="0"/>
                <a:cs typeface="Times New Roman" panose="02020603050405020304" pitchFamily="18" charset="0"/>
              </a:rPr>
              <a:t>7</a:t>
            </a:r>
            <a:r>
              <a:rPr lang="en-US" sz="2400" dirty="0">
                <a:latin typeface="Times New Roman" panose="02020603050405020304" pitchFamily="18" charset="0"/>
                <a:cs typeface="Times New Roman" panose="02020603050405020304" pitchFamily="18" charset="0"/>
              </a:rPr>
              <a:t>. Lack of skilled data professionals</a:t>
            </a:r>
          </a:p>
          <a:p>
            <a:pPr>
              <a:lnSpc>
                <a:spcPct val="150000"/>
              </a:lnSpc>
            </a:pPr>
            <a:r>
              <a:rPr lang="en-US" sz="2400" dirty="0" smtClean="0">
                <a:latin typeface="Times New Roman" panose="02020603050405020304" pitchFamily="18" charset="0"/>
                <a:cs typeface="Times New Roman" panose="02020603050405020304" pitchFamily="18" charset="0"/>
              </a:rPr>
              <a:t>8</a:t>
            </a:r>
            <a:r>
              <a:rPr lang="en-US" sz="2400" dirty="0">
                <a:latin typeface="Times New Roman" panose="02020603050405020304" pitchFamily="18" charset="0"/>
                <a:cs typeface="Times New Roman" panose="02020603050405020304" pitchFamily="18" charset="0"/>
              </a:rPr>
              <a:t>. Organizational </a:t>
            </a:r>
            <a:r>
              <a:rPr lang="en-US" sz="2400" dirty="0" smtClean="0">
                <a:latin typeface="Times New Roman" panose="02020603050405020304" pitchFamily="18" charset="0"/>
                <a:cs typeface="Times New Roman" panose="02020603050405020304" pitchFamily="18" charset="0"/>
              </a:rPr>
              <a:t>resistance</a:t>
            </a:r>
            <a:endParaRPr lang="en-US" sz="2400" dirty="0">
              <a:latin typeface="Times New Roman" panose="02020603050405020304" pitchFamily="18" charset="0"/>
              <a:cs typeface="Times New Roman" panose="02020603050405020304" pitchFamily="18" charset="0"/>
            </a:endParaRPr>
          </a:p>
        </p:txBody>
      </p:sp>
      <p:sp>
        <p:nvSpPr>
          <p:cNvPr id="9" name="Rectangle 8"/>
          <p:cNvSpPr/>
          <p:nvPr/>
        </p:nvSpPr>
        <p:spPr>
          <a:xfrm>
            <a:off x="1035242" y="5785893"/>
            <a:ext cx="5525872" cy="307777"/>
          </a:xfrm>
          <a:prstGeom prst="rect">
            <a:avLst/>
          </a:prstGeom>
        </p:spPr>
        <p:txBody>
          <a:bodyPr wrap="none">
            <a:spAutoFit/>
          </a:bodyPr>
          <a:lstStyle/>
          <a:p>
            <a:r>
              <a:rPr lang="en-US" dirty="0" smtClean="0"/>
              <a:t>source: https</a:t>
            </a:r>
            <a:r>
              <a:rPr lang="en-US" dirty="0"/>
              <a:t>://www.capterra.com/resources/challenges-of-big-data/</a:t>
            </a:r>
          </a:p>
        </p:txBody>
      </p:sp>
    </p:spTree>
    <p:extLst>
      <p:ext uri="{BB962C8B-B14F-4D97-AF65-F5344CB8AC3E}">
        <p14:creationId xmlns:p14="http://schemas.microsoft.com/office/powerpoint/2010/main" val="24332687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1: </a:t>
            </a:r>
            <a:r>
              <a:rPr lang="en-US" sz="2800" dirty="0" err="1" smtClean="0">
                <a:latin typeface="Cambria" panose="02040503050406030204" pitchFamily="18" charset="0"/>
              </a:rPr>
              <a:t>Trình</a:t>
            </a:r>
            <a:r>
              <a:rPr lang="en-US" sz="2800" dirty="0" smtClean="0">
                <a:latin typeface="Cambria" panose="02040503050406030204" pitchFamily="18" charset="0"/>
              </a:rPr>
              <a:t> </a:t>
            </a:r>
            <a:r>
              <a:rPr lang="en-US" sz="2800" dirty="0" err="1" smtClean="0">
                <a:latin typeface="Cambria" panose="02040503050406030204" pitchFamily="18" charset="0"/>
              </a:rPr>
              <a:t>bày</a:t>
            </a:r>
            <a:r>
              <a:rPr lang="en-US" sz="2800" dirty="0" smtClean="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kỹ</a:t>
            </a:r>
            <a:r>
              <a:rPr lang="en-US" sz="2800" dirty="0" smtClean="0">
                <a:latin typeface="Cambria" panose="02040503050406030204" pitchFamily="18" charset="0"/>
              </a:rPr>
              <a:t> </a:t>
            </a:r>
            <a:r>
              <a:rPr lang="en-US" sz="2800" dirty="0" err="1" smtClean="0">
                <a:latin typeface="Cambria" panose="02040503050406030204" pitchFamily="18" charset="0"/>
              </a:rPr>
              <a:t>thuật</a:t>
            </a:r>
            <a:r>
              <a:rPr lang="en-US" sz="2800" dirty="0" smtClean="0">
                <a:latin typeface="Cambria" panose="02040503050406030204" pitchFamily="18" charset="0"/>
              </a:rPr>
              <a:t> CRUD Microsoft SQL Server </a:t>
            </a:r>
            <a:r>
              <a:rPr lang="en-US" sz="2800" dirty="0" err="1" smtClean="0">
                <a:latin typeface="Cambria" panose="02040503050406030204" pitchFamily="18" charset="0"/>
              </a:rPr>
              <a:t>bằng</a:t>
            </a:r>
            <a:r>
              <a:rPr lang="en-US" sz="2800" dirty="0" smtClean="0">
                <a:latin typeface="Cambria" panose="02040503050406030204" pitchFamily="18" charset="0"/>
              </a:rPr>
              <a:t> Python</a:t>
            </a:r>
          </a:p>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2: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bày</a:t>
            </a:r>
            <a:r>
              <a:rPr lang="en-US" sz="2800" dirty="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minh </a:t>
            </a:r>
            <a:r>
              <a:rPr lang="en-US" sz="2800" dirty="0" err="1" smtClean="0">
                <a:latin typeface="Cambria" panose="02040503050406030204" pitchFamily="18" charset="0"/>
              </a:rPr>
              <a:t>họa</a:t>
            </a:r>
            <a:r>
              <a:rPr lang="en-US" sz="2800" dirty="0" smtClean="0">
                <a:latin typeface="Cambria" panose="02040503050406030204" pitchFamily="18" charset="0"/>
              </a:rPr>
              <a:t> </a:t>
            </a:r>
            <a:r>
              <a:rPr lang="en-US" sz="2800" dirty="0" err="1" smtClean="0">
                <a:latin typeface="Cambria" panose="02040503050406030204" pitchFamily="18" charset="0"/>
              </a:rPr>
              <a:t>kỹ</a:t>
            </a:r>
            <a:r>
              <a:rPr lang="en-US" sz="2800" dirty="0" smtClean="0">
                <a:latin typeface="Cambria" panose="02040503050406030204" pitchFamily="18" charset="0"/>
              </a:rPr>
              <a:t> </a:t>
            </a:r>
            <a:r>
              <a:rPr lang="en-US" sz="2800" dirty="0" err="1" smtClean="0">
                <a:latin typeface="Cambria" panose="02040503050406030204" pitchFamily="18" charset="0"/>
              </a:rPr>
              <a:t>thuật</a:t>
            </a:r>
            <a:r>
              <a:rPr lang="en-US" sz="2800" dirty="0" smtClean="0">
                <a:latin typeface="Cambria" panose="02040503050406030204" pitchFamily="18" charset="0"/>
              </a:rPr>
              <a:t> CRUD </a:t>
            </a:r>
            <a:r>
              <a:rPr lang="en-US" sz="2800" dirty="0">
                <a:latin typeface="Cambria" panose="02040503050406030204" pitchFamily="18" charset="0"/>
              </a:rPr>
              <a:t>MongoDB </a:t>
            </a:r>
            <a:r>
              <a:rPr lang="en-US" sz="2800" dirty="0" err="1">
                <a:latin typeface="Cambria" panose="02040503050406030204" pitchFamily="18" charset="0"/>
              </a:rPr>
              <a:t>bằng</a:t>
            </a:r>
            <a:r>
              <a:rPr lang="en-US" sz="2800" dirty="0">
                <a:latin typeface="Cambria" panose="02040503050406030204" pitchFamily="18" charset="0"/>
              </a:rPr>
              <a:t> Python</a:t>
            </a:r>
          </a:p>
          <a:p>
            <a:pPr algn="just">
              <a:buFont typeface="Wingdings" panose="05000000000000000000" pitchFamily="2" charset="2"/>
              <a:buChar char="q"/>
            </a:pPr>
            <a:endParaRPr lang="en-US" sz="2800" dirty="0" smtClean="0">
              <a:latin typeface="Cambria" panose="02040503050406030204" pitchFamily="18" charset="0"/>
            </a:endParaRPr>
          </a:p>
        </p:txBody>
      </p:sp>
    </p:spTree>
    <p:extLst>
      <p:ext uri="{BB962C8B-B14F-4D97-AF65-F5344CB8AC3E}">
        <p14:creationId xmlns:p14="http://schemas.microsoft.com/office/powerpoint/2010/main" val="129018661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286232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a:t>
            </a:r>
            <a:r>
              <a:rPr lang="vi-VN" sz="2400" dirty="0"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bày</a:t>
            </a:r>
            <a:r>
              <a:rPr lang="vi-VN"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tầm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quan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trọng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của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trình bày </a:t>
            </a:r>
            <a:r>
              <a:rPr lang="en-US" sz="2400" dirty="0" err="1"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loại</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phổ</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biến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Phân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biệt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trúc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không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có</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trúc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và</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cấu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trúc</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Viết</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phần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mềm</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quản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lý</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bán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hàng</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Cơ</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sở</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dữ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liệu</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MySQL </a:t>
            </a:r>
            <a:r>
              <a:rPr lang="en-US" sz="2400" dirty="0" err="1" smtClean="0">
                <a:latin typeface="Times New Roman" panose="02020603050405020304" pitchFamily="18" charset="0"/>
                <a:cs typeface="Times New Roman" panose="02020603050405020304" pitchFamily="18" charset="0"/>
              </a:rPr>
              <a:t>hoặc</a:t>
            </a:r>
            <a:r>
              <a:rPr lang="en-US" sz="2400" dirty="0" smtClean="0">
                <a:latin typeface="Times New Roman" panose="02020603050405020304" pitchFamily="18" charset="0"/>
                <a:cs typeface="Times New Roman" panose="02020603050405020304" pitchFamily="18" charset="0"/>
              </a:rPr>
              <a:t> SQLite, </a:t>
            </a:r>
            <a:r>
              <a:rPr lang="en-US" sz="2400" dirty="0" err="1" smtClean="0">
                <a:latin typeface="Times New Roman" panose="02020603050405020304" pitchFamily="18" charset="0"/>
                <a:cs typeface="Times New Roman" panose="02020603050405020304" pitchFamily="18" charset="0"/>
              </a:rPr>
              <a:t>ngôn</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ngữ</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lập</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trình</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là</a:t>
            </a:r>
            <a:r>
              <a:rPr lang="en-US" sz="2400" dirty="0" smtClean="0">
                <a:latin typeface="Times New Roman" panose="02020603050405020304" pitchFamily="18" charset="0"/>
                <a:cs typeface="Times New Roman" panose="02020603050405020304" pitchFamily="18" charset="0"/>
              </a:rPr>
              <a:t> Python</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1815882"/>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3. Các nhóm giải thuật máy học</a:t>
            </a:r>
          </a:p>
          <a:p>
            <a:pPr marL="457200" indent="-457200" algn="just">
              <a:buFont typeface="Wingdings" panose="05000000000000000000" pitchFamily="2" charset="2"/>
              <a:buChar char="v"/>
            </a:pPr>
            <a:r>
              <a:rPr lang="vi-VN" sz="2800" dirty="0">
                <a:latin typeface="Cambria" panose="02040503050406030204" pitchFamily="18" charset="0"/>
              </a:rPr>
              <a:t>3.1. Nhóm giải thuật Linear Regression và ứng dụng</a:t>
            </a:r>
          </a:p>
          <a:p>
            <a:pPr marL="457200" indent="-457200" algn="just">
              <a:buFont typeface="Wingdings" panose="05000000000000000000" pitchFamily="2" charset="2"/>
              <a:buChar char="v"/>
            </a:pPr>
            <a:r>
              <a:rPr lang="vi-VN" sz="2800" dirty="0">
                <a:latin typeface="Cambria" panose="02040503050406030204" pitchFamily="18" charset="0"/>
              </a:rPr>
              <a:t>3.2. Nhóm giải thuật Logistic Regression và ứng dụng </a:t>
            </a:r>
          </a:p>
          <a:p>
            <a:pPr marL="457200" indent="-457200" algn="just">
              <a:buFont typeface="Wingdings" panose="05000000000000000000" pitchFamily="2" charset="2"/>
              <a:buChar char="v"/>
            </a:pPr>
            <a:r>
              <a:rPr lang="vi-VN" sz="2800" dirty="0">
                <a:latin typeface="Cambria" panose="02040503050406030204" pitchFamily="18" charset="0"/>
              </a:rPr>
              <a:t>3.3. Nhóm giải thuật Classification và ứng </a:t>
            </a:r>
            <a:r>
              <a:rPr lang="vi-VN" sz="2800" dirty="0" smtClean="0">
                <a:latin typeface="Cambria" panose="02040503050406030204" pitchFamily="18" charset="0"/>
              </a:rPr>
              <a:t>dụng</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Bất</a:t>
            </a:r>
            <a:r>
              <a:rPr lang="en-US" sz="2800" dirty="0" smtClean="0">
                <a:latin typeface="Cambria" panose="02040503050406030204" pitchFamily="18" charset="0"/>
              </a:rPr>
              <a:t> </a:t>
            </a:r>
            <a:r>
              <a:rPr lang="en-US" sz="2800" dirty="0" err="1" smtClean="0">
                <a:latin typeface="Cambria" panose="02040503050406030204" pitchFamily="18" charset="0"/>
              </a:rPr>
              <a:t>kể</a:t>
            </a:r>
            <a:r>
              <a:rPr lang="en-US" sz="2800" dirty="0" smtClean="0">
                <a:latin typeface="Cambria" panose="02040503050406030204" pitchFamily="18" charset="0"/>
              </a:rPr>
              <a:t> </a:t>
            </a:r>
            <a:r>
              <a:rPr lang="en-US" sz="2800" dirty="0" err="1" smtClean="0">
                <a:latin typeface="Cambria" panose="02040503050406030204" pitchFamily="18" charset="0"/>
              </a:rPr>
              <a:t>những</a:t>
            </a:r>
            <a:r>
              <a:rPr lang="en-US" sz="2800" dirty="0" smtClean="0">
                <a:latin typeface="Cambria" panose="02040503050406030204" pitchFamily="18" charset="0"/>
              </a:rPr>
              <a:t> </a:t>
            </a:r>
            <a:r>
              <a:rPr lang="en-US" sz="2800" dirty="0" err="1" smtClean="0">
                <a:latin typeface="Cambria" panose="02040503050406030204" pitchFamily="18" charset="0"/>
              </a:rPr>
              <a:t>gì</a:t>
            </a:r>
            <a:r>
              <a:rPr lang="en-US" sz="2800" dirty="0" smtClean="0">
                <a:latin typeface="Cambria" panose="02040503050406030204" pitchFamily="18" charset="0"/>
              </a:rPr>
              <a:t> </a:t>
            </a:r>
            <a:r>
              <a:rPr lang="en-US" sz="2800" dirty="0" err="1" smtClean="0">
                <a:latin typeface="Cambria" panose="02040503050406030204" pitchFamily="18" charset="0"/>
              </a:rPr>
              <a:t>lưu</a:t>
            </a:r>
            <a:r>
              <a:rPr lang="en-US" sz="2800" dirty="0" smtClean="0">
                <a:latin typeface="Cambria" panose="02040503050406030204" pitchFamily="18" charset="0"/>
              </a:rPr>
              <a:t> </a:t>
            </a:r>
            <a:r>
              <a:rPr lang="en-US" sz="2800" dirty="0" err="1" smtClean="0">
                <a:latin typeface="Cambria" panose="02040503050406030204" pitchFamily="18" charset="0"/>
              </a:rPr>
              <a:t>trữ</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tính</a:t>
            </a:r>
            <a:r>
              <a:rPr lang="en-US" sz="2800" dirty="0" smtClean="0">
                <a:latin typeface="Cambria" panose="02040503050406030204" pitchFamily="18" charset="0"/>
              </a:rPr>
              <a:t> </a:t>
            </a:r>
            <a:r>
              <a:rPr lang="en-US" sz="2800" dirty="0" err="1" smtClean="0">
                <a:latin typeface="Cambria" panose="02040503050406030204" pitchFamily="18" charset="0"/>
              </a:rPr>
              <a:t>mà</a:t>
            </a:r>
            <a:r>
              <a:rPr lang="en-US" sz="2800" dirty="0" smtClean="0">
                <a:latin typeface="Cambria" panose="02040503050406030204" pitchFamily="18" charset="0"/>
              </a:rPr>
              <a:t> </a:t>
            </a:r>
            <a:r>
              <a:rPr lang="en-US" sz="2800" dirty="0" err="1" smtClean="0">
                <a:latin typeface="Cambria" panose="02040503050406030204" pitchFamily="18" charset="0"/>
              </a:rPr>
              <a:t>phần</a:t>
            </a:r>
            <a:r>
              <a:rPr lang="en-US" sz="2800" dirty="0" smtClean="0">
                <a:latin typeface="Cambria" panose="02040503050406030204" pitchFamily="18" charset="0"/>
              </a:rPr>
              <a:t> </a:t>
            </a:r>
            <a:r>
              <a:rPr lang="en-US" sz="2800" dirty="0" err="1" smtClean="0">
                <a:latin typeface="Cambria" panose="02040503050406030204" pitchFamily="18" charset="0"/>
              </a:rPr>
              <a:t>mềm</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đọc</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xử</a:t>
            </a:r>
            <a:r>
              <a:rPr lang="en-US" sz="2800" dirty="0" smtClean="0">
                <a:latin typeface="Cambria" panose="02040503050406030204" pitchFamily="18" charset="0"/>
              </a:rPr>
              <a:t> </a:t>
            </a:r>
            <a:r>
              <a:rPr lang="en-US" sz="2800" dirty="0" err="1" smtClean="0">
                <a:latin typeface="Cambria" panose="02040503050406030204" pitchFamily="18" charset="0"/>
              </a:rPr>
              <a:t>lý</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a:t>
            </a:r>
            <a:r>
              <a:rPr lang="en-US" sz="2800" dirty="0" err="1" smtClean="0">
                <a:latin typeface="Cambria" panose="02040503050406030204" pitchFamily="18" charset="0"/>
              </a:rPr>
              <a:t>hóa</a:t>
            </a:r>
            <a:r>
              <a:rPr lang="en-US" sz="2800" dirty="0" smtClean="0">
                <a:latin typeface="Cambria" panose="02040503050406030204" pitchFamily="18" charset="0"/>
              </a:rPr>
              <a:t> </a:t>
            </a:r>
            <a:r>
              <a:rPr lang="en-US" sz="2800" dirty="0" err="1" smtClean="0">
                <a:latin typeface="Cambria" panose="02040503050406030204" pitchFamily="18" charset="0"/>
              </a:rPr>
              <a:t>hướng</a:t>
            </a:r>
            <a:r>
              <a:rPr lang="en-US" sz="2800" dirty="0" smtClean="0">
                <a:latin typeface="Cambria" panose="02040503050406030204" pitchFamily="18" charset="0"/>
              </a:rPr>
              <a:t> </a:t>
            </a:r>
            <a:r>
              <a:rPr lang="en-US" sz="2800" dirty="0" err="1" smtClean="0">
                <a:latin typeface="Cambria" panose="02040503050406030204" pitchFamily="18" charset="0"/>
              </a:rPr>
              <a:t>đối</a:t>
            </a:r>
            <a:r>
              <a:rPr lang="en-US" sz="2800" dirty="0" smtClean="0">
                <a:latin typeface="Cambria" panose="02040503050406030204" pitchFamily="18" charset="0"/>
              </a:rPr>
              <a:t> </a:t>
            </a:r>
            <a:r>
              <a:rPr lang="en-US" sz="2800" dirty="0" err="1" smtClean="0">
                <a:latin typeface="Cambria" panose="02040503050406030204" pitchFamily="18" charset="0"/>
              </a:rPr>
              <a:t>tượng</a:t>
            </a:r>
            <a:r>
              <a:rPr lang="en-US" sz="2800" dirty="0" smtClean="0">
                <a:latin typeface="Cambria" panose="02040503050406030204" pitchFamily="18" charset="0"/>
              </a:rPr>
              <a:t> </a:t>
            </a:r>
            <a:r>
              <a:rPr lang="en-US" sz="2800" dirty="0" err="1" smtClean="0">
                <a:latin typeface="Cambria" panose="02040503050406030204" pitchFamily="18" charset="0"/>
              </a:rPr>
              <a:t>được</a:t>
            </a:r>
            <a:r>
              <a:rPr lang="en-US" sz="2800" dirty="0" smtClean="0">
                <a:latin typeface="Cambria" panose="02040503050406030204" pitchFamily="18" charset="0"/>
              </a:rPr>
              <a:t> </a:t>
            </a:r>
            <a:r>
              <a:rPr lang="en-US" sz="2800" dirty="0" err="1" smtClean="0">
                <a:latin typeface="Cambria" panose="02040503050406030204" pitchFamily="18" charset="0"/>
              </a:rPr>
              <a:t>thì</a:t>
            </a:r>
            <a:r>
              <a:rPr lang="en-US" sz="2800" dirty="0" smtClean="0">
                <a:latin typeface="Cambria" panose="02040503050406030204" pitchFamily="18" charset="0"/>
              </a:rPr>
              <a:t> </a:t>
            </a:r>
            <a:r>
              <a:rPr lang="en-US" sz="2800" dirty="0" err="1" smtClean="0">
                <a:latin typeface="Cambria" panose="02040503050406030204" pitchFamily="18" charset="0"/>
              </a:rPr>
              <a:t>nó</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endParaRPr lang="vi-VN" sz="2800" dirty="0">
              <a:latin typeface="Cambria" panose="02040503050406030204" pitchFamily="18" charset="0"/>
            </a:endParaRPr>
          </a:p>
        </p:txBody>
      </p:sp>
      <p:pic>
        <p:nvPicPr>
          <p:cNvPr id="2050" name="Picture 2" descr="Data Modeling Layer | Holistics Do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1698" y="2110482"/>
            <a:ext cx="7788424" cy="40376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961245" y="6192153"/>
            <a:ext cx="1728358" cy="307777"/>
          </a:xfrm>
          <a:prstGeom prst="rect">
            <a:avLst/>
          </a:prstGeom>
        </p:spPr>
        <p:txBody>
          <a:bodyPr wrap="none">
            <a:spAutoFit/>
          </a:bodyPr>
          <a:lstStyle/>
          <a:p>
            <a:r>
              <a:rPr lang="en-US" dirty="0" smtClean="0"/>
              <a:t>Source: holistics.io</a:t>
            </a:r>
            <a:endParaRPr lang="en-US" dirty="0"/>
          </a:p>
        </p:txBody>
      </p:sp>
    </p:spTree>
    <p:extLst>
      <p:ext uri="{BB962C8B-B14F-4D97-AF65-F5344CB8AC3E}">
        <p14:creationId xmlns:p14="http://schemas.microsoft.com/office/powerpoint/2010/main" val="24346112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2.1. Dữ liệu là gì?</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là một tập hợp thông tin bao gồm các số, chữ cái, hình ảnh</a:t>
            </a:r>
            <a:r>
              <a:rPr lang="vi-VN" sz="2800" dirty="0" smtClean="0">
                <a:latin typeface="Cambria" panose="02040503050406030204" pitchFamily="18" charset="0"/>
              </a:rPr>
              <a:t>,</a:t>
            </a:r>
            <a:r>
              <a:rPr lang="en-US" sz="2800" dirty="0" smtClean="0">
                <a:latin typeface="Cambria" panose="02040503050406030204" pitchFamily="18" charset="0"/>
              </a:rPr>
              <a:t> </a:t>
            </a:r>
            <a:r>
              <a:rPr lang="en-US" sz="2800" dirty="0" err="1" smtClean="0">
                <a:latin typeface="Cambria" panose="02040503050406030204" pitchFamily="18" charset="0"/>
              </a:rPr>
              <a:t>bảng</a:t>
            </a:r>
            <a:r>
              <a:rPr lang="en-US" sz="2800" dirty="0" smtClean="0">
                <a:latin typeface="Cambria" panose="02040503050406030204" pitchFamily="18" charset="0"/>
              </a:rPr>
              <a:t> </a:t>
            </a:r>
            <a:r>
              <a:rPr lang="en-US" sz="2800" dirty="0" err="1" smtClean="0">
                <a:latin typeface="Cambria" panose="02040503050406030204" pitchFamily="18" charset="0"/>
              </a:rPr>
              <a:t>biểu</a:t>
            </a:r>
            <a:r>
              <a:rPr lang="en-US" sz="2800" dirty="0" smtClean="0">
                <a:latin typeface="Cambria" panose="02040503050406030204" pitchFamily="18" charset="0"/>
              </a:rPr>
              <a:t>…</a:t>
            </a:r>
            <a:r>
              <a:rPr lang="vi-VN" sz="2800" dirty="0" smtClean="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a:t>
            </a:r>
            <a:r>
              <a:rPr lang="en-US" sz="2800" dirty="0" err="1" smtClean="0">
                <a:latin typeface="Cambria" panose="02040503050406030204" pitchFamily="18" charset="0"/>
              </a:rPr>
              <a:t>nó</a:t>
            </a:r>
            <a:r>
              <a:rPr lang="en-US" sz="2800" dirty="0" smtClean="0">
                <a:latin typeface="Cambria" panose="02040503050406030204" pitchFamily="18" charset="0"/>
              </a:rPr>
              <a:t> </a:t>
            </a:r>
            <a:r>
              <a:rPr lang="vi-VN" sz="2800" dirty="0" smtClean="0">
                <a:latin typeface="Cambria" panose="02040503050406030204" pitchFamily="18" charset="0"/>
              </a:rPr>
              <a:t>được </a:t>
            </a:r>
            <a:r>
              <a:rPr lang="vi-VN" sz="2800" dirty="0">
                <a:latin typeface="Cambria" panose="02040503050406030204" pitchFamily="18" charset="0"/>
              </a:rPr>
              <a:t>ứng dụng rộng rãi trong các lĩnh vực </a:t>
            </a:r>
            <a:r>
              <a:rPr lang="en-US" sz="2800" dirty="0" err="1" smtClean="0">
                <a:latin typeface="Cambria" panose="02040503050406030204" pitchFamily="18" charset="0"/>
              </a:rPr>
              <a:t>như</a:t>
            </a:r>
            <a:r>
              <a:rPr lang="en-US" sz="2800" dirty="0" smtClean="0">
                <a:latin typeface="Cambria" panose="02040503050406030204" pitchFamily="18" charset="0"/>
              </a:rPr>
              <a:t> </a:t>
            </a:r>
            <a:r>
              <a:rPr lang="vi-VN" sz="2800" dirty="0" smtClean="0">
                <a:latin typeface="Cambria" panose="02040503050406030204" pitchFamily="18" charset="0"/>
              </a:rPr>
              <a:t>kỹ </a:t>
            </a:r>
            <a:r>
              <a:rPr lang="vi-VN" sz="2800" dirty="0">
                <a:latin typeface="Cambria" panose="02040503050406030204" pitchFamily="18" charset="0"/>
              </a:rPr>
              <a:t>thuật, công nghệ và khoa học để giúp </a:t>
            </a:r>
            <a:r>
              <a:rPr lang="en-US" sz="2800" dirty="0" smtClean="0">
                <a:latin typeface="Cambria" panose="02040503050406030204" pitchFamily="18" charset="0"/>
              </a:rPr>
              <a:t>con </a:t>
            </a:r>
            <a:r>
              <a:rPr lang="en-US" sz="2800" dirty="0" err="1" smtClean="0">
                <a:latin typeface="Cambria" panose="02040503050406030204" pitchFamily="18" charset="0"/>
              </a:rPr>
              <a:t>người</a:t>
            </a:r>
            <a:r>
              <a:rPr lang="en-US" sz="2800" dirty="0" smtClean="0">
                <a:latin typeface="Cambria" panose="02040503050406030204" pitchFamily="18" charset="0"/>
              </a:rPr>
              <a:t> </a:t>
            </a:r>
            <a:r>
              <a:rPr lang="vi-VN" sz="2800" dirty="0" smtClean="0">
                <a:latin typeface="Cambria" panose="02040503050406030204" pitchFamily="18" charset="0"/>
              </a:rPr>
              <a:t>hình </a:t>
            </a:r>
            <a:r>
              <a:rPr lang="vi-VN" sz="2800" dirty="0">
                <a:latin typeface="Cambria" panose="02040503050406030204" pitchFamily="18" charset="0"/>
              </a:rPr>
              <a:t>dung ra toàn bộ sự vật, sự việc.</a:t>
            </a:r>
          </a:p>
          <a:p>
            <a:pPr marL="457200" indent="-457200" algn="just">
              <a:buFont typeface="Wingdings" panose="05000000000000000000" pitchFamily="2" charset="2"/>
              <a:buChar char="v"/>
            </a:pPr>
            <a:endParaRPr lang="vi-VN" sz="2800" dirty="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được đo lường, thu thập, báo cáo và phân tích trước khi được hiển thị dưới dạng đồ thị, bảng hoặc hình ảnh. Dữ liệu là một khái niệm rộng dùng để chỉ một số thông tin hoặc kiến thức hiện có đã được biểu diễn hoặc mã hóa theo cách nào đó cho phép chúng ta sử dụng hoặc xử lý tốt hơn. </a:t>
            </a:r>
          </a:p>
        </p:txBody>
      </p:sp>
    </p:spTree>
    <p:extLst>
      <p:ext uri="{BB962C8B-B14F-4D97-AF65-F5344CB8AC3E}">
        <p14:creationId xmlns:p14="http://schemas.microsoft.com/office/powerpoint/2010/main" val="26717882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đưa ra những quyết định tốt </a:t>
            </a:r>
            <a:r>
              <a:rPr lang="vi-VN" sz="2800" dirty="0" smtClean="0">
                <a:latin typeface="Cambria" panose="02040503050406030204" pitchFamily="18" charset="0"/>
              </a:rPr>
              <a:t>hơn</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nắm bắt và nâng cao hiệu </a:t>
            </a:r>
            <a:r>
              <a:rPr lang="vi-VN" sz="2800" dirty="0" smtClean="0">
                <a:latin typeface="Cambria" panose="02040503050406030204" pitchFamily="18" charset="0"/>
              </a:rPr>
              <a:t>suất</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doanh nghiệp hiểu sâu người tiêu dùng</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vi-VN" sz="2800" dirty="0">
                <a:latin typeface="Cambria" panose="02040503050406030204" pitchFamily="18" charset="0"/>
              </a:rPr>
              <a:t>Dữ liệu giúp cải thiện quy </a:t>
            </a:r>
            <a:r>
              <a:rPr lang="vi-VN" sz="2800" dirty="0" smtClean="0">
                <a:latin typeface="Cambria" panose="02040503050406030204" pitchFamily="18" charset="0"/>
              </a:rPr>
              <a:t>trình</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dirty="0" err="1" smtClean="0">
                <a:latin typeface="Cambria" panose="02040503050406030204" pitchFamily="18" charset="0"/>
              </a:rPr>
              <a:t>Dữ</a:t>
            </a:r>
            <a:r>
              <a:rPr lang="en-US" sz="2800" dirty="0" smtClean="0">
                <a:latin typeface="Cambria" panose="02040503050406030204" pitchFamily="18" charset="0"/>
              </a:rPr>
              <a:t> </a:t>
            </a:r>
            <a:r>
              <a:rPr lang="en-US" sz="2800" dirty="0" err="1" smtClean="0">
                <a:latin typeface="Cambria" panose="02040503050406030204" pitchFamily="18" charset="0"/>
              </a:rPr>
              <a:t>liệu</a:t>
            </a:r>
            <a:r>
              <a:rPr lang="en-US" sz="2800" dirty="0" smtClean="0">
                <a:latin typeface="Cambria" panose="02040503050406030204" pitchFamily="18" charset="0"/>
              </a:rPr>
              <a:t> </a:t>
            </a:r>
            <a:r>
              <a:rPr lang="vi-VN" sz="2800" dirty="0" smtClean="0">
                <a:latin typeface="Cambria" panose="02040503050406030204" pitchFamily="18" charset="0"/>
              </a:rPr>
              <a:t>Phát </a:t>
            </a:r>
            <a:r>
              <a:rPr lang="vi-VN" sz="2800" dirty="0">
                <a:latin typeface="Cambria" panose="02040503050406030204" pitchFamily="18" charset="0"/>
              </a:rPr>
              <a:t>hiện cơ hội, thách thức trong tương lai</a:t>
            </a: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vi-VN" sz="2800" dirty="0" smtClean="0">
                <a:latin typeface="Cambria" panose="02040503050406030204" pitchFamily="18" charset="0"/>
              </a:rPr>
              <a:t>Nguồn </a:t>
            </a:r>
            <a:r>
              <a:rPr lang="vi-VN" sz="2800" dirty="0">
                <a:latin typeface="Cambria" panose="02040503050406030204" pitchFamily="18" charset="0"/>
              </a:rPr>
              <a:t>tin cốt lõi để thực hiện các nghiên cứu</a:t>
            </a:r>
          </a:p>
          <a:p>
            <a:pPr marL="457200" indent="-457200" algn="just">
              <a:buFont typeface="Wingdings" panose="05000000000000000000" pitchFamily="2" charset="2"/>
              <a:buChar char="v"/>
            </a:pPr>
            <a:r>
              <a:rPr lang="en-US" sz="2800" dirty="0" err="1">
                <a:latin typeface="Cambria" panose="02040503050406030204" pitchFamily="18" charset="0"/>
              </a:rPr>
              <a:t>Dữ</a:t>
            </a:r>
            <a:r>
              <a:rPr lang="en-US" sz="2800" dirty="0">
                <a:latin typeface="Cambria" panose="02040503050406030204" pitchFamily="18" charset="0"/>
              </a:rPr>
              <a:t> </a:t>
            </a:r>
            <a:r>
              <a:rPr lang="en-US" sz="2800" dirty="0" err="1">
                <a:latin typeface="Cambria" panose="02040503050406030204" pitchFamily="18" charset="0"/>
              </a:rPr>
              <a:t>liệu</a:t>
            </a:r>
            <a:r>
              <a:rPr lang="en-US" sz="2800" dirty="0">
                <a:latin typeface="Cambria" panose="02040503050406030204" pitchFamily="18" charset="0"/>
              </a:rPr>
              <a:t> </a:t>
            </a:r>
            <a:r>
              <a:rPr lang="vi-VN" sz="2800" dirty="0" smtClean="0">
                <a:latin typeface="Cambria" panose="02040503050406030204" pitchFamily="18" charset="0"/>
              </a:rPr>
              <a:t>Đem </a:t>
            </a:r>
            <a:r>
              <a:rPr lang="vi-VN" sz="2800" dirty="0">
                <a:latin typeface="Cambria" panose="02040503050406030204" pitchFamily="18" charset="0"/>
              </a:rPr>
              <a:t>lại doanh thu cho doanh nghiệp</a:t>
            </a:r>
          </a:p>
          <a:p>
            <a:pPr marL="457200" indent="-457200" algn="just">
              <a:buFont typeface="Wingdings" panose="05000000000000000000" pitchFamily="2" charset="2"/>
              <a:buChar char="v"/>
            </a:pPr>
            <a:r>
              <a:rPr lang="vi-VN" sz="2800" dirty="0" smtClean="0">
                <a:latin typeface="Cambria" panose="02040503050406030204" pitchFamily="18" charset="0"/>
              </a:rPr>
              <a:t>Dữ </a:t>
            </a:r>
            <a:r>
              <a:rPr lang="vi-VN" sz="2800" dirty="0">
                <a:latin typeface="Cambria" panose="02040503050406030204" pitchFamily="18" charset="0"/>
              </a:rPr>
              <a:t>liệu giúp giải quyết </a:t>
            </a:r>
            <a:r>
              <a:rPr lang="en-US" sz="2800" dirty="0" err="1" smtClean="0">
                <a:latin typeface="Cambria" panose="02040503050406030204" pitchFamily="18" charset="0"/>
              </a:rPr>
              <a:t>nhiều</a:t>
            </a:r>
            <a:r>
              <a:rPr lang="en-US" sz="2800" dirty="0" smtClean="0">
                <a:latin typeface="Cambria" panose="02040503050406030204" pitchFamily="18" charset="0"/>
              </a:rPr>
              <a:t> </a:t>
            </a:r>
            <a:r>
              <a:rPr lang="vi-VN" sz="2800" dirty="0" smtClean="0">
                <a:latin typeface="Cambria" panose="02040503050406030204" pitchFamily="18" charset="0"/>
              </a:rPr>
              <a:t>vấn đề</a:t>
            </a:r>
            <a:r>
              <a:rPr lang="en-US" sz="2800" dirty="0" smtClean="0">
                <a:latin typeface="Cambria" panose="02040503050406030204" pitchFamily="18" charset="0"/>
              </a:rPr>
              <a:t> </a:t>
            </a:r>
            <a:r>
              <a:rPr lang="en-US" sz="2800" dirty="0" err="1" smtClean="0">
                <a:latin typeface="Cambria" panose="02040503050406030204" pitchFamily="18" charset="0"/>
              </a:rPr>
              <a:t>gặp</a:t>
            </a:r>
            <a:r>
              <a:rPr lang="en-US" sz="2800" dirty="0" smtClean="0">
                <a:latin typeface="Cambria" panose="02040503050406030204" pitchFamily="18" charset="0"/>
              </a:rPr>
              <a:t> </a:t>
            </a:r>
            <a:r>
              <a:rPr lang="en-US" sz="2800" dirty="0" err="1" smtClean="0">
                <a:latin typeface="Cambria" panose="02040503050406030204" pitchFamily="18" charset="0"/>
              </a:rPr>
              <a:t>phải</a:t>
            </a:r>
            <a:endParaRPr lang="vi-VN" sz="2800" dirty="0">
              <a:latin typeface="Cambria" panose="02040503050406030204" pitchFamily="18" charset="0"/>
            </a:endParaRPr>
          </a:p>
        </p:txBody>
      </p:sp>
    </p:spTree>
    <p:extLst>
      <p:ext uri="{BB962C8B-B14F-4D97-AF65-F5344CB8AC3E}">
        <p14:creationId xmlns:p14="http://schemas.microsoft.com/office/powerpoint/2010/main" val="26022700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140400" cy="508000"/>
            <a:chOff x="789624" y="1191463"/>
            <a:chExt cx="6140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939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2.2. Tầm quan trọng của dữ liệu</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Dữ liệu giúp đưa ra những quyết định tốt </a:t>
            </a:r>
            <a:r>
              <a:rPr lang="vi-VN" sz="2800" dirty="0" smtClean="0">
                <a:latin typeface="Cambria" panose="02040503050406030204" pitchFamily="18" charset="0"/>
              </a:rPr>
              <a:t>hơn</a:t>
            </a:r>
            <a:endParaRPr lang="en-US" sz="2800" dirty="0" smtClean="0">
              <a:latin typeface="Cambria" panose="02040503050406030204" pitchFamily="18" charset="0"/>
            </a:endParaRPr>
          </a:p>
        </p:txBody>
      </p:sp>
      <p:sp>
        <p:nvSpPr>
          <p:cNvPr id="8" name="Rectangle 7"/>
          <p:cNvSpPr/>
          <p:nvPr/>
        </p:nvSpPr>
        <p:spPr>
          <a:xfrm>
            <a:off x="866400" y="1469303"/>
            <a:ext cx="10351200" cy="1938992"/>
          </a:xfrm>
          <a:prstGeom prst="rect">
            <a:avLst/>
          </a:prstGeom>
        </p:spPr>
        <p:txBody>
          <a:bodyPr wrap="square">
            <a:spAutoFit/>
          </a:bodyPr>
          <a:lstStyle/>
          <a:p>
            <a:pPr algn="just"/>
            <a:r>
              <a:rPr lang="en-US" sz="2400" dirty="0" err="1">
                <a:latin typeface="Times New Roman" panose="02020603050405020304" pitchFamily="18" charset="0"/>
                <a:cs typeface="Times New Roman" panose="02020603050405020304" pitchFamily="18" charset="0"/>
              </a:rPr>
              <a:t>Bất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kể</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ở </a:t>
            </a:r>
            <a:r>
              <a:rPr lang="en-US" sz="2400" dirty="0" err="1">
                <a:latin typeface="Times New Roman" panose="02020603050405020304" pitchFamily="18" charset="0"/>
                <a:cs typeface="Times New Roman" panose="02020603050405020304" pitchFamily="18" charset="0"/>
              </a:rPr>
              <a:t>quy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tạo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smtClean="0">
                <a:latin typeface="Times New Roman" panose="02020603050405020304" pitchFamily="18" charset="0"/>
                <a:cs typeface="Times New Roman" panose="02020603050405020304" pitchFamily="18" charset="0"/>
              </a:rPr>
              <a:t>website, </a:t>
            </a:r>
            <a:r>
              <a:rPr lang="en-US" sz="2400" dirty="0" err="1" smtClean="0">
                <a:latin typeface="Times New Roman" panose="02020603050405020304" pitchFamily="18" charset="0"/>
                <a:cs typeface="Times New Roman" panose="02020603050405020304" pitchFamily="18" charset="0"/>
              </a:rPr>
              <a:t>mua</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bán</a:t>
            </a:r>
            <a:r>
              <a:rPr lang="en-US" sz="2400" dirty="0" smtClean="0">
                <a:latin typeface="Times New Roman" panose="02020603050405020304" pitchFamily="18" charset="0"/>
                <a:cs typeface="Times New Roman" panose="02020603050405020304" pitchFamily="18" charset="0"/>
              </a:rPr>
              <a:t> online, </a:t>
            </a:r>
            <a:r>
              <a:rPr lang="en-US" sz="2400" dirty="0" err="1" smtClean="0">
                <a:latin typeface="Times New Roman" panose="02020603050405020304" pitchFamily="18" charset="0"/>
                <a:cs typeface="Times New Roman" panose="02020603050405020304" pitchFamily="18" charset="0"/>
              </a:rPr>
              <a:t>thao</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tác</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trên</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xã</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hội</a:t>
            </a:r>
            <a:r>
              <a:rPr lang="en-US" sz="2400" dirty="0" smtClean="0">
                <a:latin typeface="Times New Roman" panose="02020603050405020304" pitchFamily="18" charset="0"/>
                <a:cs typeface="Times New Roman" panose="02020603050405020304" pitchFamily="18" charset="0"/>
              </a:rPr>
              <a:t>…</a:t>
            </a:r>
            <a:r>
              <a:rPr lang="en-US" sz="2400" dirty="0" err="1" smtClean="0">
                <a:latin typeface="Times New Roman" panose="02020603050405020304" pitchFamily="18" charset="0"/>
                <a:cs typeface="Times New Roman" panose="02020603050405020304" pitchFamily="18" charset="0"/>
              </a:rPr>
              <a:t>đều</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đang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thập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một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từ</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người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Những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này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quan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đến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thói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quen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lượng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cập</a:t>
            </a:r>
            <a:r>
              <a:rPr lang="en-US" sz="2400" dirty="0">
                <a:latin typeface="Times New Roman" panose="02020603050405020304" pitchFamily="18" charset="0"/>
                <a:cs typeface="Times New Roman" panose="02020603050405020304" pitchFamily="18" charset="0"/>
              </a:rPr>
              <a:t> hay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Tất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cả</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dữ</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liệu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có</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trị</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doanh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nghiệp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khai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chúng</a:t>
            </a:r>
            <a:r>
              <a:rPr lang="en-US" sz="2400" dirty="0">
                <a:latin typeface="Times New Roman" panose="02020603050405020304" pitchFamily="18" charset="0"/>
                <a:cs typeface="Times New Roman" panose="02020603050405020304" pitchFamily="18" charset="0"/>
              </a:rPr>
              <a:t>. </a:t>
            </a:r>
          </a:p>
        </p:txBody>
      </p:sp>
      <p:sp>
        <p:nvSpPr>
          <p:cNvPr id="9" name="Rectangle 8"/>
          <p:cNvSpPr/>
          <p:nvPr/>
        </p:nvSpPr>
        <p:spPr>
          <a:xfrm>
            <a:off x="502810" y="3407113"/>
            <a:ext cx="7013700" cy="2677656"/>
          </a:xfrm>
          <a:prstGeom prst="rect">
            <a:avLst/>
          </a:prstGeom>
        </p:spPr>
        <p:txBody>
          <a:bodyPr wrap="square">
            <a:spAutoFit/>
          </a:bodyPr>
          <a:lstStyle/>
          <a:p>
            <a:r>
              <a:rPr lang="en-US" sz="2400" b="1" u="sng" dirty="0" err="1" smtClean="0">
                <a:latin typeface="Times New Roman" panose="02020603050405020304" pitchFamily="18" charset="0"/>
                <a:cs typeface="Times New Roman" panose="02020603050405020304" pitchFamily="18" charset="0"/>
              </a:rPr>
              <a:t>Dữ</a:t>
            </a:r>
            <a:r>
              <a:rPr lang="en-US" sz="2400" b="1" u="sng" dirty="0" smtClean="0">
                <a:latin typeface="Times New Roman" panose="02020603050405020304" pitchFamily="18" charset="0"/>
                <a:cs typeface="Times New Roman" panose="02020603050405020304" pitchFamily="18" charset="0"/>
              </a:rPr>
              <a:t> </a:t>
            </a:r>
            <a:r>
              <a:rPr lang="en-US" sz="2400" b="1" u="sng" dirty="0" err="1" smtClean="0">
                <a:latin typeface="Times New Roman" panose="02020603050405020304" pitchFamily="18" charset="0"/>
                <a:cs typeface="Times New Roman" panose="02020603050405020304" pitchFamily="18" charset="0"/>
              </a:rPr>
              <a:t>liệu</a:t>
            </a:r>
            <a:r>
              <a:rPr lang="en-US" sz="2400" b="1" u="sng" dirty="0" smtClean="0">
                <a:latin typeface="Times New Roman" panose="02020603050405020304" pitchFamily="18" charset="0"/>
                <a:cs typeface="Times New Roman" panose="02020603050405020304" pitchFamily="18" charset="0"/>
              </a:rPr>
              <a:t> </a:t>
            </a:r>
            <a:r>
              <a:rPr lang="en-US" sz="2400" b="1" u="sng" dirty="0" err="1" smtClean="0">
                <a:latin typeface="Times New Roman" panose="02020603050405020304" pitchFamily="18" charset="0"/>
                <a:cs typeface="Times New Roman" panose="02020603050405020304" pitchFamily="18" charset="0"/>
              </a:rPr>
              <a:t>có</a:t>
            </a:r>
            <a:r>
              <a:rPr lang="en-US" sz="2400" b="1" u="sng" dirty="0" smtClean="0">
                <a:latin typeface="Times New Roman" panose="02020603050405020304" pitchFamily="18" charset="0"/>
                <a:cs typeface="Times New Roman" panose="02020603050405020304" pitchFamily="18" charset="0"/>
              </a:rPr>
              <a:t> </a:t>
            </a:r>
            <a:r>
              <a:rPr lang="en-US" sz="2400" b="1" u="sng" dirty="0" err="1" smtClean="0">
                <a:latin typeface="Times New Roman" panose="02020603050405020304" pitchFamily="18" charset="0"/>
                <a:cs typeface="Times New Roman" panose="02020603050405020304" pitchFamily="18" charset="0"/>
              </a:rPr>
              <a:t>thể</a:t>
            </a:r>
            <a:r>
              <a:rPr lang="en-US" sz="2400" b="1" u="sng" dirty="0" smtClean="0">
                <a:latin typeface="Times New Roman" panose="02020603050405020304" pitchFamily="18" charset="0"/>
                <a:cs typeface="Times New Roman" panose="02020603050405020304" pitchFamily="18" charset="0"/>
              </a:rPr>
              <a:t> </a:t>
            </a:r>
            <a:r>
              <a:rPr lang="en-US" sz="2400" b="1" u="sng" dirty="0" err="1" smtClean="0">
                <a:latin typeface="Times New Roman" panose="02020603050405020304" pitchFamily="18" charset="0"/>
                <a:cs typeface="Times New Roman" panose="02020603050405020304" pitchFamily="18" charset="0"/>
              </a:rPr>
              <a:t>giúp</a:t>
            </a:r>
            <a:r>
              <a:rPr lang="en-US" sz="2400" b="1" u="sng" dirty="0" smtClean="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Tìm</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kiếm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mới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dựa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học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hành</a:t>
            </a:r>
            <a:r>
              <a:rPr lang="en-US" sz="2400" dirty="0">
                <a:latin typeface="Times New Roman" panose="02020603050405020304" pitchFamily="18" charset="0"/>
                <a:cs typeface="Times New Roman" panose="02020603050405020304" pitchFamily="18" charset="0"/>
              </a:rPr>
              <a:t> vi </a:t>
            </a:r>
            <a:r>
              <a:rPr lang="en-US" sz="2400" dirty="0" err="1">
                <a:latin typeface="Times New Roman" panose="02020603050405020304" pitchFamily="18" charset="0"/>
                <a:cs typeface="Times New Roman" panose="02020603050405020304" pitchFamily="18" charset="0"/>
              </a:rPr>
              <a:t>và</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sở</a:t>
            </a:r>
            <a:r>
              <a:rPr lang="en-US" sz="2400" dirty="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thích</a:t>
            </a:r>
            <a:endParaRPr lang="en-US" sz="2400"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Tăng</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tỷ</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lệ</a:t>
            </a:r>
            <a:r>
              <a:rPr lang="en-US" sz="2400" dirty="0">
                <a:latin typeface="Times New Roman" panose="02020603050405020304" pitchFamily="18" charset="0"/>
                <a:cs typeface="Times New Roman" panose="02020603050405020304" pitchFamily="18" charset="0"/>
              </a:rPr>
              <a:t> quay </a:t>
            </a:r>
            <a:r>
              <a:rPr lang="en-US" sz="2400" dirty="0" err="1">
                <a:latin typeface="Times New Roman" panose="02020603050405020304" pitchFamily="18" charset="0"/>
                <a:cs typeface="Times New Roman" panose="02020603050405020304" pitchFamily="18" charset="0"/>
              </a:rPr>
              <a:t>trở</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Cải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thiện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tốt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hoạt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động</a:t>
            </a:r>
            <a:r>
              <a:rPr lang="en-US" sz="2400" dirty="0">
                <a:latin typeface="Times New Roman" panose="02020603050405020304" pitchFamily="18" charset="0"/>
                <a:cs typeface="Times New Roman" panose="02020603050405020304" pitchFamily="18" charset="0"/>
              </a:rPr>
              <a:t> marketing. </a:t>
            </a:r>
          </a:p>
          <a:p>
            <a:pPr marL="285750" indent="-285750">
              <a:buFont typeface="Arial" panose="020B0604020202020204" pitchFamily="34" charset="0"/>
              <a:buChar char="•"/>
            </a:pPr>
            <a:r>
              <a:rPr lang="en-US" sz="2400" dirty="0" err="1" smtClean="0">
                <a:latin typeface="Times New Roman" panose="02020603050405020304" pitchFamily="18" charset="0"/>
                <a:cs typeface="Times New Roman" panose="02020603050405020304" pitchFamily="18" charset="0"/>
              </a:rPr>
              <a:t>Dự</a:t>
            </a:r>
            <a:r>
              <a:rPr lang="en-US" sz="2400" dirty="0" smtClean="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xu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hướng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dịch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vụ</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tiếp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thị</a:t>
            </a:r>
            <a:r>
              <a:rPr lang="en-US" sz="2400" dirty="0">
                <a:latin typeface="Times New Roman" panose="02020603050405020304" pitchFamily="18" charset="0"/>
                <a:cs typeface="Times New Roman" panose="02020603050405020304" pitchFamily="18" charset="0"/>
              </a:rPr>
              <a:t>,…</a:t>
            </a:r>
          </a:p>
        </p:txBody>
      </p:sp>
      <p:pic>
        <p:nvPicPr>
          <p:cNvPr id="1028" name="Picture 4" descr="https://cdn.revealbi.io/wp-content/uploads/2021/01/data-driven-decision-making-1024x62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2834" y="3346606"/>
            <a:ext cx="4717752" cy="287948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8807988" y="6226093"/>
            <a:ext cx="1667444" cy="307777"/>
          </a:xfrm>
          <a:prstGeom prst="rect">
            <a:avLst/>
          </a:prstGeom>
        </p:spPr>
        <p:txBody>
          <a:bodyPr wrap="none">
            <a:spAutoFit/>
          </a:bodyPr>
          <a:lstStyle/>
          <a:p>
            <a:r>
              <a:rPr lang="en-US" dirty="0" smtClean="0"/>
              <a:t>Source: revealbi.io</a:t>
            </a:r>
            <a:endParaRPr lang="en-US" dirty="0"/>
          </a:p>
        </p:txBody>
      </p:sp>
    </p:spTree>
    <p:extLst>
      <p:ext uri="{BB962C8B-B14F-4D97-AF65-F5344CB8AC3E}">
        <p14:creationId xmlns:p14="http://schemas.microsoft.com/office/powerpoint/2010/main" val="229699268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1267</TotalTime>
  <Words>3506</Words>
  <Application>Microsoft Office PowerPoint</Application>
  <PresentationFormat>Widescreen</PresentationFormat>
  <Paragraphs>365</Paragraphs>
  <Slides>56</Slides>
  <Notes>56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Cambria</vt:lpstr>
      <vt:lpstr>Calibri</vt:lpstr>
      <vt:lpstr>Wingdings</vt:lpstr>
      <vt:lpstr>JetBrains Mono</vt:lpstr>
      <vt:lpstr>Times New Roman</vt:lpstr>
      <vt:lpstr>Arial</vt:lpstr>
      <vt:lpstr>Arial Unicode MS</vt:lpstr>
      <vt:lpstr>Lato</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378</cp:revision>
  <dcterms:created xsi:type="dcterms:W3CDTF">2022-12-02T04:21:00Z</dcterms:created>
  <dcterms:modified xsi:type="dcterms:W3CDTF">2024-02-22T01:30:36Z</dcterms:modified>
</cp:coreProperties>
</file>